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86" r:id="rId6"/>
    <p:sldId id="263" r:id="rId8"/>
    <p:sldId id="264" r:id="rId9"/>
    <p:sldId id="365" r:id="rId10"/>
    <p:sldId id="265" r:id="rId11"/>
    <p:sldId id="259" r:id="rId12"/>
    <p:sldId id="268" r:id="rId13"/>
    <p:sldId id="267" r:id="rId14"/>
    <p:sldId id="288" r:id="rId15"/>
    <p:sldId id="366" r:id="rId16"/>
    <p:sldId id="269" r:id="rId17"/>
    <p:sldId id="260" r:id="rId18"/>
    <p:sldId id="274" r:id="rId19"/>
    <p:sldId id="369" r:id="rId20"/>
    <p:sldId id="371" r:id="rId21"/>
    <p:sldId id="389" r:id="rId22"/>
    <p:sldId id="261" r:id="rId23"/>
    <p:sldId id="367" r:id="rId24"/>
    <p:sldId id="331" r:id="rId25"/>
    <p:sldId id="391" r:id="rId26"/>
    <p:sldId id="394" r:id="rId27"/>
    <p:sldId id="398" r:id="rId28"/>
    <p:sldId id="392" r:id="rId29"/>
    <p:sldId id="395" r:id="rId30"/>
    <p:sldId id="396" r:id="rId31"/>
    <p:sldId id="397" r:id="rId32"/>
    <p:sldId id="405" r:id="rId33"/>
    <p:sldId id="262" r:id="rId34"/>
  </p:sldIdLst>
  <p:sldSz cx="12192000" cy="6858000"/>
  <p:notesSz cx="7103745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2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034"/>
        <p:guide pos="2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fld id="{D2A48B96-639E-45A3-A0BA-2464DFDB1FAA}" type="datetimeFigureOut">
              <a:rPr lang="zh-CN" altLang="en-US"/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709613" y="4926013"/>
            <a:ext cx="568325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fld id="{46976D73-17CA-4760-B422-B34695BA10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2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2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0722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9E044F-DA5F-4DCE-8183-BE4C7DCA04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9E114-CD8D-46A0-98D0-AA5CDA4996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821950-ADD1-4E4C-B2E1-0C8E716A0B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A9C212-20E7-4D0A-BC76-271F0EB96F3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0A1E1-B83E-4431-92B8-76A1331AFD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3E03DE-F333-41A4-B4BF-CDDC22F296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482CAC-C5BE-4E7C-9FC1-281F73ED7D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6A2B9F-D07A-4DBA-BB80-B3B8D828CD6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592C6B-E79F-4147-9E8A-AED034C9014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DE9CFA-DEF4-447F-96B0-6F33738335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6D20795B-1A1C-4981-818A-0D4F07D1F58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9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39-160Q01005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222250"/>
            <a:ext cx="11790362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95263" y="3524250"/>
            <a:ext cx="11790362" cy="2425700"/>
          </a:xfrm>
          <a:prstGeom prst="rect">
            <a:avLst/>
          </a:prstGeom>
          <a:solidFill>
            <a:srgbClr val="DC2F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solidFill>
                <a:srgbClr val="FF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3675063" y="5432425"/>
            <a:ext cx="4841875" cy="266700"/>
            <a:chOff x="3674825" y="4038512"/>
            <a:chExt cx="4842351" cy="267784"/>
          </a:xfrm>
        </p:grpSpPr>
        <p:sp>
          <p:nvSpPr>
            <p:cNvPr id="21" name="任意多边形 20"/>
            <p:cNvSpPr/>
            <p:nvPr/>
          </p:nvSpPr>
          <p:spPr>
            <a:xfrm>
              <a:off x="6026143" y="4038512"/>
              <a:ext cx="139714" cy="267784"/>
            </a:xfrm>
            <a:custGeom>
              <a:avLst/>
              <a:gdLst>
                <a:gd name="connsiteX0" fmla="*/ 69402 w 138804"/>
                <a:gd name="connsiteY0" fmla="*/ 0 h 267784"/>
                <a:gd name="connsiteX1" fmla="*/ 138804 w 138804"/>
                <a:gd name="connsiteY1" fmla="*/ 78286 h 267784"/>
                <a:gd name="connsiteX2" fmla="*/ 69402 w 138804"/>
                <a:gd name="connsiteY2" fmla="*/ 267784 h 267784"/>
                <a:gd name="connsiteX3" fmla="*/ 0 w 138804"/>
                <a:gd name="connsiteY3" fmla="*/ 78286 h 26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04" h="267784">
                  <a:moveTo>
                    <a:pt x="69402" y="0"/>
                  </a:moveTo>
                  <a:lnTo>
                    <a:pt x="138804" y="78286"/>
                  </a:lnTo>
                  <a:lnTo>
                    <a:pt x="69402" y="267784"/>
                  </a:lnTo>
                  <a:lnTo>
                    <a:pt x="0" y="78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cs typeface="+mn-ea"/>
                <a:sym typeface="+mn-lt"/>
              </a:endParaRPr>
            </a:p>
          </p:txBody>
        </p:sp>
        <p:grpSp>
          <p:nvGrpSpPr>
            <p:cNvPr id="3078" name="组合 22"/>
            <p:cNvGrpSpPr/>
            <p:nvPr/>
          </p:nvGrpSpPr>
          <p:grpSpPr bwMode="auto">
            <a:xfrm flipV="1">
              <a:off x="3674825" y="4074839"/>
              <a:ext cx="4842351" cy="45719"/>
              <a:chOff x="3394710" y="4250530"/>
              <a:chExt cx="5392103" cy="0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6267551" y="4295731"/>
                <a:ext cx="251926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3394710" y="4295731"/>
                <a:ext cx="2519261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454275" y="4475163"/>
            <a:ext cx="7283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网络爬虫和实战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/>
          <p:nvPr/>
        </p:nvSpPr>
        <p:spPr>
          <a:xfrm>
            <a:off x="1552575" y="1498600"/>
            <a:ext cx="9574213" cy="2357438"/>
          </a:xfrm>
          <a:prstGeom prst="rect">
            <a:avLst/>
          </a:prstGeom>
          <a:blipFill dpi="0" rotWithShape="1">
            <a:blip r:embed="rId1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1006475" y="2132013"/>
            <a:ext cx="1090613" cy="1090612"/>
            <a:chOff x="1586" y="3358"/>
            <a:chExt cx="1716" cy="1716"/>
          </a:xfrm>
        </p:grpSpPr>
        <p:sp>
          <p:nvSpPr>
            <p:cNvPr id="5" name="矩形 4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  <p:cNvSpPr/>
            <p:nvPr/>
          </p:nvSpPr>
          <p:spPr>
            <a:xfrm>
              <a:off x="1586" y="3358"/>
              <a:ext cx="1716" cy="171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316" name="文本框 5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  <p:cNvSpPr txBox="1">
              <a:spLocks noChangeArrowheads="1"/>
            </p:cNvSpPr>
            <p:nvPr/>
          </p:nvSpPr>
          <p:spPr bwMode="auto">
            <a:xfrm>
              <a:off x="1649" y="3708"/>
              <a:ext cx="1591" cy="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2322830" y="2311400"/>
            <a:ext cx="773874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利用编程语言内置的库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代码重复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复用率低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扩展性差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/>
          <p:nvPr/>
        </p:nvSpPr>
        <p:spPr>
          <a:xfrm>
            <a:off x="1552575" y="4078605"/>
            <a:ext cx="9574530" cy="2168525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19" name="组合 18"/>
          <p:cNvGrpSpPr/>
          <p:nvPr/>
        </p:nvGrpSpPr>
        <p:grpSpPr bwMode="auto">
          <a:xfrm>
            <a:off x="1006475" y="4616450"/>
            <a:ext cx="1091248" cy="1090613"/>
            <a:chOff x="1585" y="7271"/>
            <a:chExt cx="1719" cy="1716"/>
          </a:xfrm>
        </p:grpSpPr>
        <p:sp>
          <p:nvSpPr>
            <p:cNvPr id="9" name="矩形 8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  <p:cNvSpPr/>
            <p:nvPr/>
          </p:nvSpPr>
          <p:spPr>
            <a:xfrm>
              <a:off x="1585" y="7271"/>
              <a:ext cx="1718" cy="171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321" name="文本框 9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  <p:cNvSpPr txBox="1">
              <a:spLocks noChangeArrowheads="1"/>
            </p:cNvSpPr>
            <p:nvPr/>
          </p:nvSpPr>
          <p:spPr bwMode="auto">
            <a:xfrm>
              <a:off x="1585" y="7621"/>
              <a:ext cx="1719" cy="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利用</a:t>
              </a:r>
              <a:endPara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ctr"/>
              <a:r>
                <a:rPr lang="zh-CN" altLang="en-US" sz="20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框架</a:t>
              </a:r>
              <a:endPara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1" name="文本框 10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2322830" y="4316730"/>
            <a:ext cx="773938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利用开源的爬虫框架</a:t>
            </a:r>
            <a:endParaRPr lang="zh-CN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代码简洁</a:t>
            </a:r>
            <a:endParaRPr lang="zh-CN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第三方库丰富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专注功能开发，避免重复工作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4859179" y="641350"/>
            <a:ext cx="24745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高效地编写爬虫代码</a:t>
            </a:r>
            <a:endParaRPr lang="zh-CN" altLang="en-US" sz="20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bldLvl="0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1339850" y="1095375"/>
            <a:ext cx="3597275" cy="79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利用框架编写爬虫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600">
                <a:solidFill>
                  <a:srgbClr val="595959"/>
                </a:solidFill>
                <a:sym typeface="Calibri" panose="020F0502020204030204" pitchFamily="34" charset="0"/>
              </a:rPr>
              <a:t>以</a:t>
            </a:r>
            <a:r>
              <a:rPr lang="en-US" altLang="zh-CN" sz="1600">
                <a:solidFill>
                  <a:srgbClr val="595959"/>
                </a:solidFill>
                <a:sym typeface="Calibri" panose="020F0502020204030204" pitchFamily="34" charset="0"/>
              </a:rPr>
              <a:t>Scrapy</a:t>
            </a:r>
            <a:r>
              <a:rPr lang="zh-CN" altLang="en-US" sz="1600">
                <a:solidFill>
                  <a:srgbClr val="595959"/>
                </a:solidFill>
                <a:sym typeface="Calibri" panose="020F0502020204030204" pitchFamily="34" charset="0"/>
              </a:rPr>
              <a:t>为例</a:t>
            </a:r>
            <a:endParaRPr lang="zh-CN" altLang="en-US" sz="16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5" name="直接连接符 4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CxnSpPr/>
          <p:nvPr/>
        </p:nvCxnSpPr>
        <p:spPr>
          <a:xfrm flipH="1">
            <a:off x="1681163" y="2114550"/>
            <a:ext cx="314801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691833" y="2339975"/>
            <a:ext cx="4176712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Scrapy 是用 Python 实现的一个为了爬取网站数据、提取结构性数据而编写的应用框架。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pic>
        <p:nvPicPr>
          <p:cNvPr id="2" name="图片 1" descr="8c591d54457bb033812a2b0364011e9c_article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0" y="1095375"/>
            <a:ext cx="6667500" cy="4705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00035" y="6061710"/>
            <a:ext cx="24060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图</a:t>
            </a:r>
            <a:r>
              <a:rPr lang="en-US" altLang="zh-CN" sz="1200"/>
              <a:t>2-1 Scrapy </a:t>
            </a:r>
            <a:r>
              <a:rPr lang="zh-CN" altLang="en-US" sz="1200"/>
              <a:t>框架流程图</a:t>
            </a:r>
            <a:endParaRPr lang="zh-CN" altLang="en-US" sz="1200"/>
          </a:p>
        </p:txBody>
      </p:sp>
      <p:sp>
        <p:nvSpPr>
          <p:cNvPr id="7" name="文本框 6"/>
          <p:cNvSpPr txBox="1"/>
          <p:nvPr/>
        </p:nvSpPr>
        <p:spPr>
          <a:xfrm>
            <a:off x="691833" y="3475355"/>
            <a:ext cx="42449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Scrapy 常应用在包括数据挖掘，信息处理或存储历史数据等一系列的程序中。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1833" y="4610735"/>
            <a:ext cx="42449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通常我们可以很简单的通过 Scrapy 框架实现一个爬虫，抓取指定网站的内容或图片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01675" y="1530985"/>
            <a:ext cx="6635750" cy="5019675"/>
            <a:chOff x="1105" y="2411"/>
            <a:chExt cx="10450" cy="7905"/>
          </a:xfrm>
        </p:grpSpPr>
        <p:pic>
          <p:nvPicPr>
            <p:cNvPr id="2" name="图片 1" descr="8c591d54457bb033812a2b0364011e9c_articlex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05" y="2411"/>
              <a:ext cx="10450" cy="713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050" y="9882"/>
              <a:ext cx="378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/>
                <a:t>图</a:t>
              </a:r>
              <a:r>
                <a:rPr lang="en-US" altLang="zh-CN" sz="1200"/>
                <a:t>2-2 Scrapy </a:t>
              </a:r>
              <a:r>
                <a:rPr lang="zh-CN" altLang="en-US" sz="1200"/>
                <a:t>框架流程图</a:t>
              </a:r>
              <a:endParaRPr lang="zh-CN" altLang="en-US" sz="1200"/>
            </a:p>
          </p:txBody>
        </p:sp>
      </p:grp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4027170" y="469900"/>
            <a:ext cx="413766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Scrapy </a:t>
            </a:r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框架流程说明</a:t>
            </a:r>
            <a:endParaRPr lang="en-US" altLang="zh-CN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8608060" y="746760"/>
            <a:ext cx="3250565" cy="6013886"/>
            <a:chOff x="8560016" y="1982673"/>
            <a:chExt cx="2430145" cy="3837826"/>
          </a:xfrm>
        </p:grpSpPr>
        <p:sp>
          <p:nvSpPr>
            <p:cNvPr id="20490" name="文本框 27"/>
            <p:cNvSpPr txBox="1">
              <a:spLocks noChangeArrowheads="1"/>
            </p:cNvSpPr>
            <p:nvPr/>
          </p:nvSpPr>
          <p:spPr bwMode="auto">
            <a:xfrm>
              <a:off x="8667165" y="1982673"/>
              <a:ext cx="2214880" cy="215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不同的部件介绍</a:t>
              </a:r>
              <a:endParaRPr lang="zh-CN" altLang="en-US" sz="1600" b="1">
                <a:solidFill>
                  <a:srgbClr val="E72410"/>
                </a:solidFill>
              </a:endParaRPr>
            </a:p>
          </p:txBody>
        </p:sp>
        <p:sp>
          <p:nvSpPr>
            <p:cNvPr id="20491" name="矩形 28"/>
            <p:cNvSpPr>
              <a:spLocks noChangeArrowheads="1"/>
            </p:cNvSpPr>
            <p:nvPr/>
          </p:nvSpPr>
          <p:spPr bwMode="auto">
            <a:xfrm>
              <a:off x="8560016" y="2252836"/>
              <a:ext cx="2430145" cy="356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171450" indent="-171450" algn="just" eaLnBrk="1" latinLnBrk="0" hangingPunct="1">
                <a:lnSpc>
                  <a:spcPct val="150000"/>
                </a:lnSpc>
                <a:spcAft>
                  <a:spcPts val="1000"/>
                </a:spcAft>
                <a:buFont typeface="Wingdings" panose="05000000000000000000" charset="0"/>
                <a:buChar char=""/>
              </a:pPr>
              <a:r>
                <a:rPr lang="zh-CN" altLang="en-US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Scrapy Engine(引擎)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: 负责Spider、ItemPipeline、Downloader、Scheduler中间的通讯，信号、数据传递等。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marL="171450" indent="-171450" algn="just" eaLnBrk="1" latinLnBrk="0" hangingPunct="1">
                <a:lnSpc>
                  <a:spcPct val="150000"/>
                </a:lnSpc>
                <a:spcAft>
                  <a:spcPts val="1000"/>
                </a:spcAft>
                <a:buFont typeface="Wingdings" panose="05000000000000000000" charset="0"/>
                <a:buChar char=""/>
              </a:pPr>
              <a:r>
                <a:rPr lang="zh-CN" altLang="en-US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Scheduler(调度器):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它负责接受引擎发送过来的Request请求，并按照一定的方式进行整理排列，入队，当引擎需要时，交还给引擎。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marL="171450" indent="-171450" algn="just" eaLnBrk="1" latinLnBrk="0" hangingPunct="1">
                <a:lnSpc>
                  <a:spcPct val="150000"/>
                </a:lnSpc>
                <a:spcAft>
                  <a:spcPts val="1000"/>
                </a:spcAft>
                <a:buFont typeface="Wingdings" panose="05000000000000000000" charset="0"/>
                <a:buChar char=""/>
              </a:pPr>
              <a:r>
                <a:rPr lang="zh-CN" altLang="en-US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Downloader</a:t>
              </a:r>
              <a:r>
                <a:rPr lang="en-US" altLang="zh-CN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(</a:t>
              </a:r>
              <a:r>
                <a:rPr lang="zh-CN" altLang="en-US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下载器</a:t>
              </a:r>
              <a:r>
                <a:rPr lang="en-US" altLang="zh-CN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):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负责下载Scrapy Engine(引擎)发送的所有Requests请求，并将其获取到的Responses交还给Scrapy Engine(引擎)，由引擎交给Spider来处理。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marL="171450" indent="-171450" algn="just" eaLnBrk="1" latinLnBrk="0" hangingPunct="1">
                <a:lnSpc>
                  <a:spcPct val="150000"/>
                </a:lnSpc>
                <a:spcAft>
                  <a:spcPts val="1000"/>
                </a:spcAft>
                <a:buFont typeface="Wingdings" panose="05000000000000000000" charset="0"/>
                <a:buChar char=""/>
              </a:pPr>
              <a:r>
                <a:rPr lang="zh-CN" altLang="en-US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Spider</a:t>
              </a:r>
              <a:r>
                <a:rPr lang="en-US" altLang="zh-CN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(</a:t>
              </a:r>
              <a:r>
                <a:rPr lang="zh-CN" altLang="en-US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爬虫</a:t>
              </a:r>
              <a:r>
                <a:rPr lang="en-US" altLang="zh-CN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):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它负责处理所有Responses,从中分析提取数据，获取Item字段需要的数据，并将需要跟进的URL提交给引擎，再次进入Scheduler(调度器).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marL="171450" indent="-171450" algn="just">
                <a:lnSpc>
                  <a:spcPct val="150000"/>
                </a:lnSpc>
                <a:buFont typeface="Wingdings" panose="05000000000000000000" charset="0"/>
                <a:buChar char=""/>
              </a:pPr>
              <a:r>
                <a:rPr lang="zh-CN" altLang="en-US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Item Pipeline(管道)</a:t>
              </a:r>
              <a:r>
                <a:rPr lang="en-US" altLang="zh-CN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: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它负责处理Spider中获取到的Item，并进行进行后期处理（详细分析、过滤、存储等）的地方。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571750" y="24739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38750" y="29343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45935" y="29343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3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8630" y="4488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4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71750" y="526034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5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1"/>
      <p:bldP spid="4" grpId="0"/>
      <p:bldP spid="7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4027170" y="469900"/>
            <a:ext cx="4137660" cy="61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Scrapy</a:t>
            </a:r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文件结构图</a:t>
            </a:r>
            <a:endParaRPr lang="zh-CN" altLang="en-US" sz="20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r"/>
            <a:endParaRPr lang="en-US" altLang="zh-CN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8607425" y="1753870"/>
            <a:ext cx="3250565" cy="3013512"/>
            <a:chOff x="8559541" y="2625371"/>
            <a:chExt cx="2430145" cy="1923105"/>
          </a:xfrm>
        </p:grpSpPr>
        <p:sp>
          <p:nvSpPr>
            <p:cNvPr id="20490" name="文本框 27"/>
            <p:cNvSpPr txBox="1">
              <a:spLocks noChangeArrowheads="1"/>
            </p:cNvSpPr>
            <p:nvPr/>
          </p:nvSpPr>
          <p:spPr bwMode="auto">
            <a:xfrm>
              <a:off x="8666690" y="2625371"/>
              <a:ext cx="2214880" cy="215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不同的文件组成介绍</a:t>
              </a:r>
              <a:endParaRPr lang="zh-CN" altLang="en-US" sz="1600" b="1">
                <a:solidFill>
                  <a:srgbClr val="E72410"/>
                </a:solidFill>
              </a:endParaRPr>
            </a:p>
          </p:txBody>
        </p:sp>
        <p:sp>
          <p:nvSpPr>
            <p:cNvPr id="20491" name="矩形 28"/>
            <p:cNvSpPr>
              <a:spLocks noChangeArrowheads="1"/>
            </p:cNvSpPr>
            <p:nvPr/>
          </p:nvSpPr>
          <p:spPr bwMode="auto">
            <a:xfrm>
              <a:off x="8559541" y="2840423"/>
              <a:ext cx="2430145" cy="1708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171450" indent="-171450" algn="just" eaLnBrk="1" latinLnBrk="0" hangingPunct="1">
                <a:lnSpc>
                  <a:spcPct val="200000"/>
                </a:lnSpc>
                <a:buFont typeface="Wingdings" panose="05000000000000000000" charset="0"/>
                <a:buChar char=""/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scrapy.cfg: 项目的配置文件。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marL="171450" indent="-171450" algn="just" eaLnBrk="1" latinLnBrk="0" hangingPunct="1">
                <a:lnSpc>
                  <a:spcPct val="200000"/>
                </a:lnSpc>
                <a:buFont typeface="Wingdings" panose="05000000000000000000" charset="0"/>
                <a:buChar char=""/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mySpider/: 项目的Python模块，将会从这里引用代码。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marL="171450" indent="-171450" algn="just" eaLnBrk="1" latinLnBrk="0" hangingPunct="1">
                <a:lnSpc>
                  <a:spcPct val="200000"/>
                </a:lnSpc>
                <a:buFont typeface="Wingdings" panose="05000000000000000000" charset="0"/>
                <a:buChar char=""/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mySpider/items.py: 项目的目标文件。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marL="171450" indent="-171450" algn="just" eaLnBrk="1" latinLnBrk="0" hangingPunct="1">
                <a:lnSpc>
                  <a:spcPct val="200000"/>
                </a:lnSpc>
                <a:buFont typeface="Wingdings" panose="05000000000000000000" charset="0"/>
                <a:buChar char=""/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mySpider/pipelines.py: 项目的管道文件。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marL="171450" indent="-171450" algn="just" eaLnBrk="1" latinLnBrk="0" hangingPunct="1">
                <a:lnSpc>
                  <a:spcPct val="200000"/>
                </a:lnSpc>
                <a:buFont typeface="Wingdings" panose="05000000000000000000" charset="0"/>
                <a:buChar char=""/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mySpider/settings.py: 项目的设置文件。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marL="171450" indent="-171450" algn="just" eaLnBrk="1" latinLnBrk="0" hangingPunct="1">
                <a:lnSpc>
                  <a:spcPct val="200000"/>
                </a:lnSpc>
                <a:buFont typeface="Wingdings" panose="05000000000000000000" charset="0"/>
                <a:buChar char=""/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mySpider/spiders/: 存储爬虫代码目录。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1500" y="1830705"/>
            <a:ext cx="6635750" cy="3013710"/>
            <a:chOff x="1035" y="2762"/>
            <a:chExt cx="10450" cy="4746"/>
          </a:xfrm>
        </p:grpSpPr>
        <p:pic>
          <p:nvPicPr>
            <p:cNvPr id="2" name="图片 1" descr="/Users/authorcai/Downloads/pptpics/scrapy文件目录.pngscrapy文件目录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35" y="2762"/>
              <a:ext cx="10450" cy="277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132" y="7074"/>
              <a:ext cx="378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/>
                <a:t>图</a:t>
              </a:r>
              <a:r>
                <a:rPr lang="en-US" altLang="zh-CN" sz="1200"/>
                <a:t>2-2 Scrapy </a:t>
              </a:r>
              <a:r>
                <a:rPr lang="zh-CN" altLang="en-US" sz="1200"/>
                <a:t>框架流程图</a:t>
              </a:r>
              <a:endParaRPr lang="zh-CN" altLang="en-US" sz="1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4345940" y="1448118"/>
            <a:ext cx="328930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新建一个爬虫项目</a:t>
            </a:r>
            <a:endParaRPr lang="zh-CN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一般为： scrapy startproject xxx</a:t>
            </a:r>
            <a:endParaRPr 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8378190" y="1448118"/>
            <a:ext cx="3259138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确定目标</a:t>
            </a:r>
            <a:endParaRPr lang="zh-CN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根据目标编写items.py</a:t>
            </a:r>
            <a:endParaRPr 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4345940" y="948055"/>
            <a:ext cx="1985963" cy="337185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新建项目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8378190" y="948055"/>
            <a:ext cx="1985963" cy="337185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 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明确目标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/>
          <p:nvPr/>
        </p:nvSpPr>
        <p:spPr>
          <a:xfrm>
            <a:off x="334645" y="948055"/>
            <a:ext cx="3084195" cy="2179955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24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en-US" sz="24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endParaRPr lang="zh-CN" altLang="en-US" sz="24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24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制作爬虫</a:t>
            </a:r>
            <a:endParaRPr lang="zh-CN" altLang="en-US" sz="24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/>
            <a:endParaRPr lang="zh-CN" altLang="en-US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4345940" y="4013518"/>
            <a:ext cx="32893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编写爬虫并爬取网页</a:t>
            </a:r>
            <a:endParaRPr lang="zh-CN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just">
              <a:lnSpc>
                <a:spcPct val="150000"/>
              </a:lnSpc>
            </a:pPr>
            <a:r>
              <a:rPr 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 spider.py</a:t>
            </a:r>
            <a:endParaRPr 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just">
              <a:lnSpc>
                <a:spcPct val="150000"/>
              </a:lnSpc>
            </a:pPr>
            <a:r>
              <a:rPr 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 middleware.py</a:t>
            </a:r>
            <a:endParaRPr 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8378190" y="4013518"/>
            <a:ext cx="3259138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设计管道存储爬取内容</a:t>
            </a:r>
            <a:endParaRPr lang="zh-CN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编写 pipline.py</a:t>
            </a:r>
            <a:endParaRPr 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5" name="文本框 4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4345940" y="3513455"/>
            <a:ext cx="1985963" cy="337185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/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制作爬虫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8378190" y="3513455"/>
            <a:ext cx="1985963" cy="337185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/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4. 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存储内容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ldLvl="0" animBg="1"/>
      <p:bldP spid="12" grpId="0" bldLvl="0" animBg="1"/>
      <p:bldP spid="13" grpId="0" bldLvl="0" animBg="1"/>
      <p:bldP spid="2" grpId="0"/>
      <p:bldP spid="3" grpId="0"/>
      <p:bldP spid="5" grpId="0" bldLvl="0" animBg="1"/>
      <p:bldP spid="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350" y="1136650"/>
            <a:ext cx="12204700" cy="45847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8" name="矩形 17"/>
          <p:cNvSpPr/>
          <p:nvPr/>
        </p:nvSpPr>
        <p:spPr>
          <a:xfrm>
            <a:off x="8851900" y="1136650"/>
            <a:ext cx="2479675" cy="4584700"/>
          </a:xfrm>
          <a:prstGeom prst="rect">
            <a:avLst/>
          </a:prstGeom>
          <a:solidFill>
            <a:srgbClr val="DC2F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905875" y="1473200"/>
            <a:ext cx="177641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en-US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029700" y="2038350"/>
            <a:ext cx="12255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8945563" y="2081213"/>
            <a:ext cx="2327275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爬虫进阶 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面对反爬虫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8947150" y="3095625"/>
            <a:ext cx="2384425" cy="129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1. 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反爬虫的出现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2. 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反爬虫的策略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3. 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反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‘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反爬虫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’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的策略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40000"/>
              </a:lnSpc>
            </a:pP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8" grpId="0" animBg="1"/>
      <p:bldP spid="18" grpId="1" bldLvl="0" animBg="1"/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 bwMode="auto">
          <a:xfrm>
            <a:off x="7053898" y="3593148"/>
            <a:ext cx="4379912" cy="1811641"/>
            <a:chOff x="8169222" y="1943303"/>
            <a:chExt cx="4380100" cy="1812042"/>
          </a:xfrm>
        </p:grpSpPr>
        <p:sp>
          <p:nvSpPr>
            <p:cNvPr id="18434" name="文本框 7"/>
            <p:cNvSpPr txBox="1">
              <a:spLocks noChangeArrowheads="1"/>
            </p:cNvSpPr>
            <p:nvPr/>
          </p:nvSpPr>
          <p:spPr bwMode="auto">
            <a:xfrm>
              <a:off x="8169222" y="1943303"/>
              <a:ext cx="1813638" cy="337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rgbClr val="595959"/>
                  </a:solidFill>
                </a:rPr>
                <a:t>反爬虫出现的原因</a:t>
              </a:r>
              <a:endParaRPr lang="zh-CN" altLang="en-US" sz="1600" b="1">
                <a:solidFill>
                  <a:srgbClr val="595959"/>
                </a:solidFill>
              </a:endParaRPr>
            </a:p>
          </p:txBody>
        </p:sp>
        <p:sp>
          <p:nvSpPr>
            <p:cNvPr id="18435" name="矩形 8"/>
            <p:cNvSpPr>
              <a:spLocks noChangeArrowheads="1"/>
            </p:cNvSpPr>
            <p:nvPr/>
          </p:nvSpPr>
          <p:spPr bwMode="auto">
            <a:xfrm>
              <a:off x="8169222" y="2278643"/>
              <a:ext cx="4380100" cy="1476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latinLnBrk="0" hangingPunct="1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简单爬虫爬取策略粗暴简单，不管服务器压力，容易使服务器崩溃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latinLnBrk="0" hangingPunct="1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爬虫失控，同样会对网站产生巨大压力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latinLnBrk="0" hangingPunct="1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保护重要公共数据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latinLnBrk="0" hangingPunct="1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商业竞争行为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135569" y="2972206"/>
            <a:ext cx="481013" cy="323850"/>
            <a:chOff x="10179050" y="1343026"/>
            <a:chExt cx="481013" cy="323850"/>
          </a:xfrm>
          <a:solidFill>
            <a:srgbClr val="DC2F22"/>
          </a:solidFill>
        </p:grpSpPr>
        <p:sp>
          <p:nvSpPr>
            <p:cNvPr id="14" name="Freeform 149"/>
            <p:cNvSpPr/>
            <p:nvPr/>
          </p:nvSpPr>
          <p:spPr bwMode="auto">
            <a:xfrm>
              <a:off x="10179050" y="1347788"/>
              <a:ext cx="198438" cy="319088"/>
            </a:xfrm>
            <a:custGeom>
              <a:avLst/>
              <a:gdLst>
                <a:gd name="T0" fmla="*/ 23 w 53"/>
                <a:gd name="T1" fmla="*/ 20 h 85"/>
                <a:gd name="T2" fmla="*/ 27 w 53"/>
                <a:gd name="T3" fmla="*/ 0 h 85"/>
                <a:gd name="T4" fmla="*/ 0 w 53"/>
                <a:gd name="T5" fmla="*/ 43 h 85"/>
                <a:gd name="T6" fmla="*/ 0 w 53"/>
                <a:gd name="T7" fmla="*/ 43 h 85"/>
                <a:gd name="T8" fmla="*/ 0 w 53"/>
                <a:gd name="T9" fmla="*/ 85 h 85"/>
                <a:gd name="T10" fmla="*/ 53 w 53"/>
                <a:gd name="T11" fmla="*/ 85 h 85"/>
                <a:gd name="T12" fmla="*/ 53 w 53"/>
                <a:gd name="T13" fmla="*/ 31 h 85"/>
                <a:gd name="T14" fmla="*/ 24 w 53"/>
                <a:gd name="T15" fmla="*/ 31 h 85"/>
                <a:gd name="T16" fmla="*/ 23 w 53"/>
                <a:gd name="T1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5">
                  <a:moveTo>
                    <a:pt x="23" y="20"/>
                  </a:moveTo>
                  <a:cubicBezTo>
                    <a:pt x="23" y="13"/>
                    <a:pt x="24" y="6"/>
                    <a:pt x="27" y="0"/>
                  </a:cubicBezTo>
                  <a:cubicBezTo>
                    <a:pt x="11" y="10"/>
                    <a:pt x="1" y="2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28"/>
                    <a:pt x="23" y="24"/>
                    <a:pt x="2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endParaRPr lang="zh-CN" altLang="en-US" noProof="1"/>
            </a:p>
          </p:txBody>
        </p:sp>
        <p:sp>
          <p:nvSpPr>
            <p:cNvPr id="15" name="Freeform 150"/>
            <p:cNvSpPr/>
            <p:nvPr/>
          </p:nvSpPr>
          <p:spPr bwMode="auto">
            <a:xfrm>
              <a:off x="10460038" y="1343026"/>
              <a:ext cx="200025" cy="323850"/>
            </a:xfrm>
            <a:custGeom>
              <a:avLst/>
              <a:gdLst>
                <a:gd name="T0" fmla="*/ 24 w 53"/>
                <a:gd name="T1" fmla="*/ 32 h 86"/>
                <a:gd name="T2" fmla="*/ 22 w 53"/>
                <a:gd name="T3" fmla="*/ 20 h 86"/>
                <a:gd name="T4" fmla="*/ 27 w 53"/>
                <a:gd name="T5" fmla="*/ 0 h 86"/>
                <a:gd name="T6" fmla="*/ 0 w 53"/>
                <a:gd name="T7" fmla="*/ 44 h 86"/>
                <a:gd name="T8" fmla="*/ 0 w 53"/>
                <a:gd name="T9" fmla="*/ 44 h 86"/>
                <a:gd name="T10" fmla="*/ 0 w 53"/>
                <a:gd name="T11" fmla="*/ 45 h 86"/>
                <a:gd name="T12" fmla="*/ 0 w 53"/>
                <a:gd name="T13" fmla="*/ 45 h 86"/>
                <a:gd name="T14" fmla="*/ 0 w 53"/>
                <a:gd name="T15" fmla="*/ 45 h 86"/>
                <a:gd name="T16" fmla="*/ 0 w 53"/>
                <a:gd name="T17" fmla="*/ 86 h 86"/>
                <a:gd name="T18" fmla="*/ 53 w 53"/>
                <a:gd name="T19" fmla="*/ 86 h 86"/>
                <a:gd name="T20" fmla="*/ 53 w 53"/>
                <a:gd name="T21" fmla="*/ 32 h 86"/>
                <a:gd name="T22" fmla="*/ 24 w 53"/>
                <a:gd name="T23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6">
                  <a:moveTo>
                    <a:pt x="24" y="32"/>
                  </a:moveTo>
                  <a:cubicBezTo>
                    <a:pt x="23" y="28"/>
                    <a:pt x="22" y="24"/>
                    <a:pt x="22" y="20"/>
                  </a:cubicBezTo>
                  <a:cubicBezTo>
                    <a:pt x="22" y="13"/>
                    <a:pt x="24" y="7"/>
                    <a:pt x="27" y="0"/>
                  </a:cubicBezTo>
                  <a:cubicBezTo>
                    <a:pt x="10" y="11"/>
                    <a:pt x="0" y="27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32"/>
                    <a:pt x="53" y="32"/>
                    <a:pt x="53" y="32"/>
                  </a:cubicBezTo>
                  <a:lnTo>
                    <a:pt x="2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endParaRPr lang="zh-CN" altLang="en-US" noProof="1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7165658" y="5404168"/>
            <a:ext cx="950912" cy="0"/>
          </a:xfrm>
          <a:prstGeom prst="line">
            <a:avLst/>
          </a:prstGeom>
          <a:ln>
            <a:solidFill>
              <a:srgbClr val="DC2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5240496" y="631190"/>
            <a:ext cx="17106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反爬虫的出现</a:t>
            </a:r>
            <a:endParaRPr lang="zh-CN" altLang="en-US" sz="20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6275" y="1646238"/>
            <a:ext cx="5943600" cy="4605337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 bwMode="auto">
          <a:xfrm>
            <a:off x="7104698" y="3403283"/>
            <a:ext cx="4379912" cy="2042146"/>
            <a:chOff x="8169222" y="1943303"/>
            <a:chExt cx="4380100" cy="2042598"/>
          </a:xfrm>
        </p:grpSpPr>
        <p:sp>
          <p:nvSpPr>
            <p:cNvPr id="18434" name="文本框 7"/>
            <p:cNvSpPr txBox="1">
              <a:spLocks noChangeArrowheads="1"/>
            </p:cNvSpPr>
            <p:nvPr/>
          </p:nvSpPr>
          <p:spPr bwMode="auto">
            <a:xfrm>
              <a:off x="8169222" y="1943303"/>
              <a:ext cx="1813638" cy="337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rgbClr val="595959"/>
                  </a:solidFill>
                </a:rPr>
                <a:t>常见的反爬虫机制</a:t>
              </a:r>
              <a:endParaRPr lang="zh-CN" altLang="en-US" sz="1600" b="1">
                <a:solidFill>
                  <a:srgbClr val="595959"/>
                </a:solidFill>
              </a:endParaRPr>
            </a:p>
          </p:txBody>
        </p:sp>
        <p:sp>
          <p:nvSpPr>
            <p:cNvPr id="18435" name="矩形 8"/>
            <p:cNvSpPr>
              <a:spLocks noChangeArrowheads="1"/>
            </p:cNvSpPr>
            <p:nvPr/>
          </p:nvSpPr>
          <p:spPr bwMode="auto">
            <a:xfrm>
              <a:off x="8169222" y="2278643"/>
              <a:ext cx="4380100" cy="1707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indent="355600" algn="just" eaLnBrk="1" latinLnBrk="0" hangingPunct="1">
                <a:lnSpc>
                  <a:spcPct val="150000"/>
                </a:lnSpc>
                <a:extLst>
                  <a:ext uri="{35155182-B16C-46BC-9424-99874614C6A1}">
                    <wpsdc:indentchars xmlns:wpsdc="http://www.wps.cn/officeDocument/2017/drawingmlCustomData" val="200" checksum="3837665281"/>
                  </a:ext>
                </a:extLst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在大数据时代，数据就是金钱，很多企业都为自己的网站运用了反爬虫机制，防止网页上的数据被爬虫爬走。然而，如果反爬机制过于严格，可能会误伤到真正的用户请求；如果既要和爬虫死磕，又要保证很低的误伤率，那么又会加大研发的成本。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135569" y="2860446"/>
            <a:ext cx="481013" cy="323850"/>
            <a:chOff x="10179050" y="1343026"/>
            <a:chExt cx="481013" cy="323850"/>
          </a:xfrm>
          <a:solidFill>
            <a:srgbClr val="DC2F22"/>
          </a:solidFill>
        </p:grpSpPr>
        <p:sp>
          <p:nvSpPr>
            <p:cNvPr id="14" name="Freeform 149"/>
            <p:cNvSpPr/>
            <p:nvPr/>
          </p:nvSpPr>
          <p:spPr bwMode="auto">
            <a:xfrm>
              <a:off x="10179050" y="1347788"/>
              <a:ext cx="198438" cy="319088"/>
            </a:xfrm>
            <a:custGeom>
              <a:avLst/>
              <a:gdLst>
                <a:gd name="T0" fmla="*/ 23 w 53"/>
                <a:gd name="T1" fmla="*/ 20 h 85"/>
                <a:gd name="T2" fmla="*/ 27 w 53"/>
                <a:gd name="T3" fmla="*/ 0 h 85"/>
                <a:gd name="T4" fmla="*/ 0 w 53"/>
                <a:gd name="T5" fmla="*/ 43 h 85"/>
                <a:gd name="T6" fmla="*/ 0 w 53"/>
                <a:gd name="T7" fmla="*/ 43 h 85"/>
                <a:gd name="T8" fmla="*/ 0 w 53"/>
                <a:gd name="T9" fmla="*/ 85 h 85"/>
                <a:gd name="T10" fmla="*/ 53 w 53"/>
                <a:gd name="T11" fmla="*/ 85 h 85"/>
                <a:gd name="T12" fmla="*/ 53 w 53"/>
                <a:gd name="T13" fmla="*/ 31 h 85"/>
                <a:gd name="T14" fmla="*/ 24 w 53"/>
                <a:gd name="T15" fmla="*/ 31 h 85"/>
                <a:gd name="T16" fmla="*/ 23 w 53"/>
                <a:gd name="T1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5">
                  <a:moveTo>
                    <a:pt x="23" y="20"/>
                  </a:moveTo>
                  <a:cubicBezTo>
                    <a:pt x="23" y="13"/>
                    <a:pt x="24" y="6"/>
                    <a:pt x="27" y="0"/>
                  </a:cubicBezTo>
                  <a:cubicBezTo>
                    <a:pt x="11" y="10"/>
                    <a:pt x="1" y="2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28"/>
                    <a:pt x="23" y="24"/>
                    <a:pt x="2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endParaRPr lang="zh-CN" altLang="en-US" noProof="1"/>
            </a:p>
          </p:txBody>
        </p:sp>
        <p:sp>
          <p:nvSpPr>
            <p:cNvPr id="15" name="Freeform 150"/>
            <p:cNvSpPr/>
            <p:nvPr/>
          </p:nvSpPr>
          <p:spPr bwMode="auto">
            <a:xfrm>
              <a:off x="10460038" y="1343026"/>
              <a:ext cx="200025" cy="323850"/>
            </a:xfrm>
            <a:custGeom>
              <a:avLst/>
              <a:gdLst>
                <a:gd name="T0" fmla="*/ 24 w 53"/>
                <a:gd name="T1" fmla="*/ 32 h 86"/>
                <a:gd name="T2" fmla="*/ 22 w 53"/>
                <a:gd name="T3" fmla="*/ 20 h 86"/>
                <a:gd name="T4" fmla="*/ 27 w 53"/>
                <a:gd name="T5" fmla="*/ 0 h 86"/>
                <a:gd name="T6" fmla="*/ 0 w 53"/>
                <a:gd name="T7" fmla="*/ 44 h 86"/>
                <a:gd name="T8" fmla="*/ 0 w 53"/>
                <a:gd name="T9" fmla="*/ 44 h 86"/>
                <a:gd name="T10" fmla="*/ 0 w 53"/>
                <a:gd name="T11" fmla="*/ 45 h 86"/>
                <a:gd name="T12" fmla="*/ 0 w 53"/>
                <a:gd name="T13" fmla="*/ 45 h 86"/>
                <a:gd name="T14" fmla="*/ 0 w 53"/>
                <a:gd name="T15" fmla="*/ 45 h 86"/>
                <a:gd name="T16" fmla="*/ 0 w 53"/>
                <a:gd name="T17" fmla="*/ 86 h 86"/>
                <a:gd name="T18" fmla="*/ 53 w 53"/>
                <a:gd name="T19" fmla="*/ 86 h 86"/>
                <a:gd name="T20" fmla="*/ 53 w 53"/>
                <a:gd name="T21" fmla="*/ 32 h 86"/>
                <a:gd name="T22" fmla="*/ 24 w 53"/>
                <a:gd name="T23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6">
                  <a:moveTo>
                    <a:pt x="24" y="32"/>
                  </a:moveTo>
                  <a:cubicBezTo>
                    <a:pt x="23" y="28"/>
                    <a:pt x="22" y="24"/>
                    <a:pt x="22" y="20"/>
                  </a:cubicBezTo>
                  <a:cubicBezTo>
                    <a:pt x="22" y="13"/>
                    <a:pt x="24" y="7"/>
                    <a:pt x="27" y="0"/>
                  </a:cubicBezTo>
                  <a:cubicBezTo>
                    <a:pt x="10" y="11"/>
                    <a:pt x="0" y="27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32"/>
                    <a:pt x="53" y="32"/>
                    <a:pt x="53" y="32"/>
                  </a:cubicBezTo>
                  <a:lnTo>
                    <a:pt x="2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endParaRPr lang="zh-CN" altLang="en-US" noProof="1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7135178" y="5444808"/>
            <a:ext cx="950912" cy="0"/>
          </a:xfrm>
          <a:prstGeom prst="line">
            <a:avLst/>
          </a:prstGeom>
          <a:ln>
            <a:solidFill>
              <a:srgbClr val="DC2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4731226" y="631190"/>
            <a:ext cx="272923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反爬虫与反</a:t>
            </a:r>
            <a:r>
              <a:rPr lang="en-US" altLang="zh-CN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“</a:t>
            </a:r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反爬虫</a:t>
            </a:r>
            <a:r>
              <a:rPr lang="en-US" altLang="zh-CN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”</a:t>
            </a:r>
            <a:endParaRPr lang="en-US" altLang="zh-CN" sz="20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7155" y="1913890"/>
            <a:ext cx="6715760" cy="3325495"/>
            <a:chOff x="153" y="3014"/>
            <a:chExt cx="10576" cy="5237"/>
          </a:xfrm>
        </p:grpSpPr>
        <p:sp>
          <p:nvSpPr>
            <p:cNvPr id="2" name="矩形 1"/>
            <p:cNvSpPr/>
            <p:nvPr/>
          </p:nvSpPr>
          <p:spPr>
            <a:xfrm>
              <a:off x="153" y="3014"/>
              <a:ext cx="10576" cy="4771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841" y="7865"/>
              <a:ext cx="320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图 </a:t>
              </a:r>
              <a:r>
                <a:rPr lang="en-US" altLang="zh-CN" sz="1000"/>
                <a:t>3-1 </a:t>
              </a:r>
              <a:r>
                <a:rPr lang="zh-CN" altLang="en-US" sz="1000"/>
                <a:t>爬虫与反爬虫之间的博弈</a:t>
              </a:r>
              <a:endParaRPr lang="zh-CN" altLang="en-US" sz="1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4391819" y="600710"/>
            <a:ext cx="34080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Scrapy </a:t>
            </a:r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下应对反爬虫的策略</a:t>
            </a:r>
            <a:endParaRPr lang="zh-CN" altLang="en-US" sz="20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5075" y="1570038"/>
            <a:ext cx="2254250" cy="225583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</a:pPr>
            <a:r>
              <a:rPr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最简单的反爬机制，就是检查 HTTP 请求的 Headers 信息，包括 User-Agent, Referer、Cookies 等</a:t>
            </a:r>
            <a:endParaRPr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33170" y="4078923"/>
            <a:ext cx="2255838" cy="225583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ser-Agent 是检查用户所用客户端的种类和版本， Scrapy 中在 setting.py 中建立一个包含很多浏览器 User-Agent 的列表</a:t>
            </a:r>
            <a:r>
              <a:rPr 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，在每次请求中，随机选取一个真实浏览器的 User-Agent</a:t>
            </a:r>
            <a:endParaRPr lang="zh-CN" altLang="en-US" noProof="1"/>
          </a:p>
        </p:txBody>
      </p:sp>
      <p:sp>
        <p:nvSpPr>
          <p:cNvPr id="6" name="矩形 5"/>
          <p:cNvSpPr/>
          <p:nvPr/>
        </p:nvSpPr>
        <p:spPr>
          <a:xfrm>
            <a:off x="6232208" y="4078923"/>
            <a:ext cx="2255837" cy="225583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</a:pPr>
            <a:r>
              <a:rPr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Scrapy 中设置 COOKIES_ENABLED = False让请求不带 Cookies</a:t>
            </a:r>
            <a:r>
              <a:rPr lang="zh-CN"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或在网站强制开启 Cookis时，把存储起来的 Cookies 带入 Headers 中</a:t>
            </a:r>
            <a:endParaRPr lang="zh-CN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32525" y="1570038"/>
            <a:ext cx="2255838" cy="225583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</a:pPr>
            <a:r>
              <a:rPr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网站可能会检测 Cookie 中 session_id 的使用次数，如果超过限制，就触发反爬策略</a:t>
            </a:r>
            <a:endParaRPr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35705" y="1570038"/>
            <a:ext cx="2254250" cy="225583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lnSpc>
                <a:spcPct val="150000"/>
              </a:lnSpc>
            </a:pPr>
            <a:r>
              <a:rPr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Referer 是检查此请求由哪里来，通常可以做图片的盗链判断。</a:t>
            </a:r>
            <a:endParaRPr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33155" y="1570038"/>
            <a:ext cx="2255838" cy="225583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lnSpc>
                <a:spcPct val="150000"/>
              </a:lnSpc>
            </a:pPr>
            <a:r>
              <a:rPr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 ajax 动态加载内容</a:t>
            </a:r>
            <a:endParaRPr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35705" y="4078923"/>
            <a:ext cx="2254250" cy="225583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Scrapy 中，如果某个页面 url 是通过之前爬取的页面提取到，Scrapy 会自动把之前爬取的页面 url 作为 Referfer</a:t>
            </a:r>
            <a:endParaRPr lang="zh-CN" altLang="en-US" sz="1200" noProof="1"/>
          </a:p>
        </p:txBody>
      </p:sp>
      <p:sp>
        <p:nvSpPr>
          <p:cNvPr id="13" name="矩形 12"/>
          <p:cNvSpPr/>
          <p:nvPr/>
        </p:nvSpPr>
        <p:spPr>
          <a:xfrm>
            <a:off x="8733155" y="4078923"/>
            <a:ext cx="2255838" cy="225583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</a:pPr>
            <a:r>
              <a:rPr sz="12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 PhantomJS+Selenium 模拟浏览器行为，抓取经过 js 渲染后的页面</a:t>
            </a:r>
            <a:endParaRPr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2098675"/>
            <a:ext cx="5848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反爬策略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0850" y="4460875"/>
            <a:ext cx="5848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应对策略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3" grpId="0"/>
      <p:bldP spid="5" grpId="0"/>
      <p:bldP spid="2" grpId="0" animBg="1"/>
      <p:bldP spid="10" grpId="0" animBg="1"/>
      <p:bldP spid="8" grpId="0" animBg="1"/>
      <p:bldP spid="11" grpId="0" animBg="1"/>
      <p:bldP spid="4" grpId="0" animBg="1"/>
      <p:bldP spid="12" grpId="0" animBg="1"/>
      <p:bldP spid="6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76555" y="1399540"/>
            <a:ext cx="6904990" cy="3593465"/>
            <a:chOff x="10128" y="2187"/>
            <a:chExt cx="10874" cy="565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128" y="2187"/>
              <a:ext cx="10874" cy="498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3014" y="7460"/>
              <a:ext cx="51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图 </a:t>
              </a:r>
              <a:r>
                <a:rPr lang="en-US" altLang="zh-CN" sz="1000"/>
                <a:t>3-3 </a:t>
              </a:r>
              <a:r>
                <a:rPr lang="zh-CN" altLang="en-US" sz="1000"/>
                <a:t>滥用爬虫扰乱对方网站经营规则并以此牟利</a:t>
              </a:r>
              <a:endParaRPr lang="zh-CN" altLang="en-US" sz="1000"/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7160895" y="2185035"/>
            <a:ext cx="4386580" cy="2797229"/>
            <a:chOff x="8169222" y="1943303"/>
            <a:chExt cx="4592855" cy="1596827"/>
          </a:xfrm>
        </p:grpSpPr>
        <p:sp>
          <p:nvSpPr>
            <p:cNvPr id="18434" name="文本框 7"/>
            <p:cNvSpPr txBox="1">
              <a:spLocks noChangeArrowheads="1"/>
            </p:cNvSpPr>
            <p:nvPr/>
          </p:nvSpPr>
          <p:spPr bwMode="auto">
            <a:xfrm>
              <a:off x="8169222" y="1943303"/>
              <a:ext cx="3086947" cy="192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600" b="1">
                  <a:solidFill>
                    <a:srgbClr val="595959"/>
                  </a:solidFill>
                </a:rPr>
                <a:t>刑法对网络爬虫的定罪依据</a:t>
              </a:r>
              <a:endParaRPr lang="zh-CN" altLang="en-US" sz="1600" b="1">
                <a:solidFill>
                  <a:srgbClr val="595959"/>
                </a:solidFill>
              </a:endParaRPr>
            </a:p>
          </p:txBody>
        </p:sp>
        <p:sp>
          <p:nvSpPr>
            <p:cNvPr id="18435" name="矩形 8"/>
            <p:cNvSpPr>
              <a:spLocks noChangeArrowheads="1"/>
            </p:cNvSpPr>
            <p:nvPr/>
          </p:nvSpPr>
          <p:spPr bwMode="auto">
            <a:xfrm>
              <a:off x="8381977" y="2196719"/>
              <a:ext cx="4380100" cy="1343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indent="355600" algn="just" eaLnBrk="1" latinLnBrk="0" hangingPunct="1">
                <a:lnSpc>
                  <a:spcPct val="150000"/>
                </a:lnSpc>
                <a:extLst>
                  <a:ext uri="{35155182-B16C-46BC-9424-99874614C6A1}">
                    <wpsdc:indentchars xmlns:wpsdc="http://www.wps.cn/officeDocument/2017/drawingmlCustomData" val="200" checksum="3837665281"/>
                  </a:ext>
                </a:extLst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《刑法》第 285 条，非法获取计算机信息系统数据罪。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indent="355600" algn="just" eaLnBrk="1" latinLnBrk="0" hangingPunct="1">
                <a:lnSpc>
                  <a:spcPct val="150000"/>
                </a:lnSpc>
                <a:extLst>
                  <a:ext uri="{35155182-B16C-46BC-9424-99874614C6A1}">
                    <wpsdc:indentchars xmlns:wpsdc="http://www.wps.cn/officeDocument/2017/drawingmlCustomData" val="200" checksum="3837665281"/>
                  </a:ext>
                </a:extLst>
              </a:pP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获取该计算机信息系统中存储、处理或者传输的数据，或者对该计算机信息系统实施非法控制</a:t>
              </a: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，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indent="355600" algn="just" eaLnBrk="1" latinLnBrk="0" hangingPunct="1">
                <a:lnSpc>
                  <a:spcPct val="150000"/>
                </a:lnSpc>
                <a:extLst>
                  <a:ext uri="{35155182-B16C-46BC-9424-99874614C6A1}">
                    <wpsdc:indentchars xmlns:wpsdc="http://www.wps.cn/officeDocument/2017/drawingmlCustomData" val="200" checksum="3837665281"/>
                  </a:ext>
                </a:extLst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处三年以下有期徒刑或者拘役，并处或者单处罚金; 最高处七年有期徒刑并处罚金。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indent="355600" algn="just" eaLnBrk="1" latinLnBrk="0" hangingPunct="1">
                <a:lnSpc>
                  <a:spcPct val="150000"/>
                </a:lnSpc>
                <a:extLst>
                  <a:ext uri="{35155182-B16C-46BC-9424-99874614C6A1}">
                    <wpsdc:indentchars xmlns:wpsdc="http://www.wps.cn/officeDocument/2017/drawingmlCustomData" val="200" checksum="3837665281"/>
                  </a:ext>
                </a:extLst>
              </a:pP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082864" y="1611401"/>
            <a:ext cx="481013" cy="323850"/>
            <a:chOff x="10179050" y="1343026"/>
            <a:chExt cx="481013" cy="323850"/>
          </a:xfrm>
          <a:solidFill>
            <a:srgbClr val="DC2F22"/>
          </a:solidFill>
        </p:grpSpPr>
        <p:sp>
          <p:nvSpPr>
            <p:cNvPr id="14" name="Freeform 149"/>
            <p:cNvSpPr/>
            <p:nvPr/>
          </p:nvSpPr>
          <p:spPr bwMode="auto">
            <a:xfrm>
              <a:off x="10179050" y="1347788"/>
              <a:ext cx="198438" cy="319088"/>
            </a:xfrm>
            <a:custGeom>
              <a:avLst/>
              <a:gdLst>
                <a:gd name="T0" fmla="*/ 23 w 53"/>
                <a:gd name="T1" fmla="*/ 20 h 85"/>
                <a:gd name="T2" fmla="*/ 27 w 53"/>
                <a:gd name="T3" fmla="*/ 0 h 85"/>
                <a:gd name="T4" fmla="*/ 0 w 53"/>
                <a:gd name="T5" fmla="*/ 43 h 85"/>
                <a:gd name="T6" fmla="*/ 0 w 53"/>
                <a:gd name="T7" fmla="*/ 43 h 85"/>
                <a:gd name="T8" fmla="*/ 0 w 53"/>
                <a:gd name="T9" fmla="*/ 85 h 85"/>
                <a:gd name="T10" fmla="*/ 53 w 53"/>
                <a:gd name="T11" fmla="*/ 85 h 85"/>
                <a:gd name="T12" fmla="*/ 53 w 53"/>
                <a:gd name="T13" fmla="*/ 31 h 85"/>
                <a:gd name="T14" fmla="*/ 24 w 53"/>
                <a:gd name="T15" fmla="*/ 31 h 85"/>
                <a:gd name="T16" fmla="*/ 23 w 53"/>
                <a:gd name="T1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5">
                  <a:moveTo>
                    <a:pt x="23" y="20"/>
                  </a:moveTo>
                  <a:cubicBezTo>
                    <a:pt x="23" y="13"/>
                    <a:pt x="24" y="6"/>
                    <a:pt x="27" y="0"/>
                  </a:cubicBezTo>
                  <a:cubicBezTo>
                    <a:pt x="11" y="10"/>
                    <a:pt x="1" y="2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28"/>
                    <a:pt x="23" y="24"/>
                    <a:pt x="2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endParaRPr lang="zh-CN" altLang="en-US" noProof="1"/>
            </a:p>
          </p:txBody>
        </p:sp>
        <p:sp>
          <p:nvSpPr>
            <p:cNvPr id="15" name="Freeform 150"/>
            <p:cNvSpPr/>
            <p:nvPr/>
          </p:nvSpPr>
          <p:spPr bwMode="auto">
            <a:xfrm>
              <a:off x="10460038" y="1343026"/>
              <a:ext cx="200025" cy="323850"/>
            </a:xfrm>
            <a:custGeom>
              <a:avLst/>
              <a:gdLst>
                <a:gd name="T0" fmla="*/ 24 w 53"/>
                <a:gd name="T1" fmla="*/ 32 h 86"/>
                <a:gd name="T2" fmla="*/ 22 w 53"/>
                <a:gd name="T3" fmla="*/ 20 h 86"/>
                <a:gd name="T4" fmla="*/ 27 w 53"/>
                <a:gd name="T5" fmla="*/ 0 h 86"/>
                <a:gd name="T6" fmla="*/ 0 w 53"/>
                <a:gd name="T7" fmla="*/ 44 h 86"/>
                <a:gd name="T8" fmla="*/ 0 w 53"/>
                <a:gd name="T9" fmla="*/ 44 h 86"/>
                <a:gd name="T10" fmla="*/ 0 w 53"/>
                <a:gd name="T11" fmla="*/ 45 h 86"/>
                <a:gd name="T12" fmla="*/ 0 w 53"/>
                <a:gd name="T13" fmla="*/ 45 h 86"/>
                <a:gd name="T14" fmla="*/ 0 w 53"/>
                <a:gd name="T15" fmla="*/ 45 h 86"/>
                <a:gd name="T16" fmla="*/ 0 w 53"/>
                <a:gd name="T17" fmla="*/ 86 h 86"/>
                <a:gd name="T18" fmla="*/ 53 w 53"/>
                <a:gd name="T19" fmla="*/ 86 h 86"/>
                <a:gd name="T20" fmla="*/ 53 w 53"/>
                <a:gd name="T21" fmla="*/ 32 h 86"/>
                <a:gd name="T22" fmla="*/ 24 w 53"/>
                <a:gd name="T23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6">
                  <a:moveTo>
                    <a:pt x="24" y="32"/>
                  </a:moveTo>
                  <a:cubicBezTo>
                    <a:pt x="23" y="28"/>
                    <a:pt x="22" y="24"/>
                    <a:pt x="22" y="20"/>
                  </a:cubicBezTo>
                  <a:cubicBezTo>
                    <a:pt x="22" y="13"/>
                    <a:pt x="24" y="7"/>
                    <a:pt x="27" y="0"/>
                  </a:cubicBezTo>
                  <a:cubicBezTo>
                    <a:pt x="10" y="11"/>
                    <a:pt x="0" y="27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32"/>
                    <a:pt x="53" y="32"/>
                    <a:pt x="53" y="32"/>
                  </a:cubicBezTo>
                  <a:lnTo>
                    <a:pt x="2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endParaRPr lang="zh-CN" altLang="en-US" noProof="1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7281228" y="4747578"/>
            <a:ext cx="950912" cy="0"/>
          </a:xfrm>
          <a:prstGeom prst="line">
            <a:avLst/>
          </a:prstGeom>
          <a:ln>
            <a:solidFill>
              <a:srgbClr val="DC2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3326765" y="605155"/>
            <a:ext cx="460756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滥用爬虫的后果：爬虫的法律边界</a:t>
            </a:r>
            <a:endParaRPr lang="zh-CN" altLang="en-US" sz="20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14350" y="1103630"/>
            <a:ext cx="6568440" cy="3889375"/>
            <a:chOff x="544" y="1968"/>
            <a:chExt cx="10344" cy="6125"/>
          </a:xfrm>
        </p:grpSpPr>
        <p:sp>
          <p:nvSpPr>
            <p:cNvPr id="3" name="文本框 2"/>
            <p:cNvSpPr txBox="1"/>
            <p:nvPr/>
          </p:nvSpPr>
          <p:spPr>
            <a:xfrm>
              <a:off x="3382" y="7707"/>
              <a:ext cx="4764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图 </a:t>
              </a:r>
              <a:r>
                <a:rPr lang="en-US" altLang="zh-CN" sz="1000"/>
                <a:t>3-2 </a:t>
              </a:r>
              <a:r>
                <a:rPr lang="zh-CN" altLang="en-US" sz="1000"/>
                <a:t>抓取用户社交数据，尤其是隐私数据</a:t>
              </a:r>
              <a:endParaRPr lang="zh-CN" altLang="en-US" sz="100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" y="1968"/>
              <a:ext cx="10344" cy="52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292600" y="371475"/>
            <a:ext cx="36068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800" b="1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2800" b="1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3675063" y="936625"/>
            <a:ext cx="4841875" cy="266700"/>
            <a:chOff x="3674825" y="4038512"/>
            <a:chExt cx="4842351" cy="267784"/>
          </a:xfrm>
        </p:grpSpPr>
        <p:sp>
          <p:nvSpPr>
            <p:cNvPr id="21" name="任意多边形 20"/>
            <p:cNvSpPr/>
            <p:nvPr/>
          </p:nvSpPr>
          <p:spPr>
            <a:xfrm>
              <a:off x="6026143" y="4038512"/>
              <a:ext cx="139714" cy="267784"/>
            </a:xfrm>
            <a:custGeom>
              <a:avLst/>
              <a:gdLst>
                <a:gd name="connsiteX0" fmla="*/ 69402 w 138804"/>
                <a:gd name="connsiteY0" fmla="*/ 0 h 267784"/>
                <a:gd name="connsiteX1" fmla="*/ 138804 w 138804"/>
                <a:gd name="connsiteY1" fmla="*/ 78286 h 267784"/>
                <a:gd name="connsiteX2" fmla="*/ 69402 w 138804"/>
                <a:gd name="connsiteY2" fmla="*/ 267784 h 267784"/>
                <a:gd name="connsiteX3" fmla="*/ 0 w 138804"/>
                <a:gd name="connsiteY3" fmla="*/ 78286 h 26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04" h="267784">
                  <a:moveTo>
                    <a:pt x="69402" y="0"/>
                  </a:moveTo>
                  <a:lnTo>
                    <a:pt x="138804" y="78286"/>
                  </a:lnTo>
                  <a:lnTo>
                    <a:pt x="69402" y="267784"/>
                  </a:lnTo>
                  <a:lnTo>
                    <a:pt x="0" y="782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cs typeface="+mn-ea"/>
                <a:sym typeface="+mn-lt"/>
              </a:endParaRPr>
            </a:p>
          </p:txBody>
        </p:sp>
        <p:grpSp>
          <p:nvGrpSpPr>
            <p:cNvPr id="4100" name="组合 22"/>
            <p:cNvGrpSpPr/>
            <p:nvPr/>
          </p:nvGrpSpPr>
          <p:grpSpPr bwMode="auto">
            <a:xfrm flipV="1">
              <a:off x="3674825" y="4074839"/>
              <a:ext cx="4842351" cy="45719"/>
              <a:chOff x="3394710" y="4250530"/>
              <a:chExt cx="5392103" cy="0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6267551" y="4295731"/>
                <a:ext cx="2519262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3394710" y="4295731"/>
                <a:ext cx="2519261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922020" y="1831340"/>
            <a:ext cx="10380980" cy="3952240"/>
            <a:chOff x="1452" y="2884"/>
            <a:chExt cx="16348" cy="622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10" name="矩形 9"/>
            <p:cNvSpPr/>
            <p:nvPr/>
          </p:nvSpPr>
          <p:spPr>
            <a:xfrm>
              <a:off x="1452" y="2884"/>
              <a:ext cx="3903" cy="6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" name="矩形 10"/>
            <p:cNvSpPr/>
            <p:nvPr/>
          </p:nvSpPr>
          <p:spPr>
            <a:xfrm>
              <a:off x="5598" y="2884"/>
              <a:ext cx="3903" cy="6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" name="矩形 11"/>
            <p:cNvSpPr/>
            <p:nvPr/>
          </p:nvSpPr>
          <p:spPr>
            <a:xfrm>
              <a:off x="9743" y="2884"/>
              <a:ext cx="3903" cy="6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898" y="2884"/>
              <a:ext cx="3903" cy="6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sp>
        <p:nvSpPr>
          <p:cNvPr id="15" name="矩形 14"/>
          <p:cNvSpPr/>
          <p:nvPr/>
        </p:nvSpPr>
        <p:spPr>
          <a:xfrm>
            <a:off x="922338" y="1831975"/>
            <a:ext cx="2478087" cy="3951288"/>
          </a:xfrm>
          <a:prstGeom prst="rect">
            <a:avLst/>
          </a:prstGeom>
          <a:solidFill>
            <a:srgbClr val="DC2F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6" name="矩形 15"/>
          <p:cNvSpPr/>
          <p:nvPr/>
        </p:nvSpPr>
        <p:spPr>
          <a:xfrm>
            <a:off x="3567113" y="1831975"/>
            <a:ext cx="2478087" cy="3951288"/>
          </a:xfrm>
          <a:prstGeom prst="rect">
            <a:avLst/>
          </a:prstGeom>
          <a:solidFill>
            <a:srgbClr val="DC2F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7" name="矩形 16"/>
          <p:cNvSpPr/>
          <p:nvPr/>
        </p:nvSpPr>
        <p:spPr>
          <a:xfrm>
            <a:off x="6186488" y="1831975"/>
            <a:ext cx="2478087" cy="3951288"/>
          </a:xfrm>
          <a:prstGeom prst="rect">
            <a:avLst/>
          </a:prstGeom>
          <a:solidFill>
            <a:srgbClr val="DC2F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8" name="矩形 17"/>
          <p:cNvSpPr/>
          <p:nvPr/>
        </p:nvSpPr>
        <p:spPr>
          <a:xfrm>
            <a:off x="8824913" y="1831975"/>
            <a:ext cx="2478087" cy="3951288"/>
          </a:xfrm>
          <a:prstGeom prst="rect">
            <a:avLst/>
          </a:prstGeom>
          <a:solidFill>
            <a:srgbClr val="DC2F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2038350" y="1968500"/>
            <a:ext cx="7366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</a:rPr>
              <a:t>Part 1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455420" y="2797810"/>
            <a:ext cx="58293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爬虫是什么</a:t>
            </a:r>
            <a:endParaRPr lang="zh-CN" altLang="en-US" sz="2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4681538" y="1968500"/>
            <a:ext cx="7366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</a:rPr>
              <a:t>Part 2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4098608" y="2537460"/>
            <a:ext cx="58293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如何编写爬虫代码</a:t>
            </a:r>
            <a:endParaRPr lang="zh-CN" altLang="en-US" sz="2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>
            <a:spLocks noChangeArrowheads="1"/>
          </p:cNvSpPr>
          <p:nvPr/>
        </p:nvSpPr>
        <p:spPr bwMode="auto">
          <a:xfrm>
            <a:off x="7353300" y="1968500"/>
            <a:ext cx="7366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</a:rPr>
              <a:t>Part 3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6672580" y="2537460"/>
            <a:ext cx="58293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爬虫进阶遇到的问题</a:t>
            </a:r>
            <a:endParaRPr lang="zh-CN" altLang="en-US" sz="2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10086975" y="1968500"/>
            <a:ext cx="7366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</a:rPr>
              <a:t>Part 4</a:t>
            </a:r>
            <a:endParaRPr lang="en-US" altLang="zh-CN" sz="3600" b="1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9406255" y="2700020"/>
            <a:ext cx="58293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爬虫实例</a:t>
            </a:r>
            <a:endParaRPr lang="zh-CN" altLang="en-US" sz="2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  <p:bldP spid="15" grpId="1" bldLvl="0" animBg="1"/>
      <p:bldP spid="16" grpId="0" animBg="1"/>
      <p:bldP spid="16" grpId="1" bldLvl="0" animBg="1"/>
      <p:bldP spid="17" grpId="0" animBg="1"/>
      <p:bldP spid="17" grpId="1" bldLvl="0" animBg="1"/>
      <p:bldP spid="18" grpId="0" animBg="1"/>
      <p:bldP spid="18" grpId="1" bldLvl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350" y="1136650"/>
            <a:ext cx="12204700" cy="45847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8" name="矩形 17"/>
          <p:cNvSpPr/>
          <p:nvPr/>
        </p:nvSpPr>
        <p:spPr>
          <a:xfrm>
            <a:off x="8851900" y="1136650"/>
            <a:ext cx="2479675" cy="4584700"/>
          </a:xfrm>
          <a:prstGeom prst="rect">
            <a:avLst/>
          </a:prstGeom>
          <a:solidFill>
            <a:srgbClr val="DC2F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905875" y="1473200"/>
            <a:ext cx="177641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  <a:endParaRPr lang="en-US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029700" y="2038350"/>
            <a:ext cx="12255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8945563" y="2081213"/>
            <a:ext cx="2327275" cy="1130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爬虫实例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湖北省各个车站之间的车票信息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8947150" y="3373120"/>
            <a:ext cx="2384425" cy="159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爬取12306网站的车票查询页面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获取湖北省各车站火车票信息并储存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将信息可视化展示。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8" grpId="0" animBg="1"/>
      <p:bldP spid="18" grpId="1" bldLvl="0" animBg="1"/>
      <p:bldP spid="6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2590800" y="1724025"/>
            <a:ext cx="3384550" cy="2012469"/>
            <a:chOff x="4189565" y="3504381"/>
            <a:chExt cx="3384793" cy="664882"/>
          </a:xfrm>
        </p:grpSpPr>
        <p:sp>
          <p:nvSpPr>
            <p:cNvPr id="8194" name="矩形 6"/>
            <p:cNvSpPr>
              <a:spLocks noChangeArrowheads="1"/>
            </p:cNvSpPr>
            <p:nvPr/>
          </p:nvSpPr>
          <p:spPr bwMode="auto">
            <a:xfrm>
              <a:off x="4189565" y="3504381"/>
              <a:ext cx="1558402" cy="121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观察目标类型</a:t>
              </a:r>
              <a:endPara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8195" name="矩形 7"/>
            <p:cNvSpPr>
              <a:spLocks noChangeArrowheads="1"/>
            </p:cNvSpPr>
            <p:nvPr/>
          </p:nvSpPr>
          <p:spPr bwMode="auto">
            <a:xfrm>
              <a:off x="4189565" y="3630307"/>
              <a:ext cx="3384793" cy="538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查看网站得知，“铁路12306”网站可查询得到：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just">
                <a:lnSpc>
                  <a:spcPct val="140000"/>
                </a:lnSpc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1. 车次信息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just">
                <a:lnSpc>
                  <a:spcPct val="140000"/>
                </a:lnSpc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2. 车票信息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just">
                <a:lnSpc>
                  <a:spcPct val="140000"/>
                </a:lnSpc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均为文本信息，故需要获取</a:t>
              </a:r>
              <a:r>
                <a:rPr lang="en-US" altLang="zh-CN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html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8161655" y="1736725"/>
            <a:ext cx="3384550" cy="1601476"/>
            <a:chOff x="4189565" y="3504381"/>
            <a:chExt cx="3384793" cy="734650"/>
          </a:xfrm>
        </p:grpSpPr>
        <p:sp>
          <p:nvSpPr>
            <p:cNvPr id="8197" name="矩形 9"/>
            <p:cNvSpPr>
              <a:spLocks noChangeArrowheads="1"/>
            </p:cNvSpPr>
            <p:nvPr/>
          </p:nvSpPr>
          <p:spPr bwMode="auto">
            <a:xfrm>
              <a:off x="4189565" y="3504381"/>
              <a:ext cx="2016905" cy="168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用哪个库模拟请求</a:t>
              </a:r>
              <a:endPara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8198" name="矩形 10"/>
            <p:cNvSpPr>
              <a:spLocks noChangeArrowheads="1"/>
            </p:cNvSpPr>
            <p:nvPr/>
          </p:nvSpPr>
          <p:spPr bwMode="auto">
            <a:xfrm>
              <a:off x="4189565" y="3782571"/>
              <a:ext cx="3384793" cy="45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考虑到网页为动态生成的，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40000"/>
                </a:lnSpc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故使用Slenium自动测试工具，配合</a:t>
              </a:r>
              <a:r>
                <a:rPr lang="en-US" altLang="zh-CN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Web</a:t>
              </a: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Driver模拟浏览器完成请求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2590800" y="4397375"/>
            <a:ext cx="3384550" cy="1670731"/>
            <a:chOff x="4189565" y="3504381"/>
            <a:chExt cx="3384793" cy="803306"/>
          </a:xfrm>
        </p:grpSpPr>
        <p:sp>
          <p:nvSpPr>
            <p:cNvPr id="8200" name="矩形 12"/>
            <p:cNvSpPr>
              <a:spLocks noChangeArrowheads="1"/>
            </p:cNvSpPr>
            <p:nvPr/>
          </p:nvSpPr>
          <p:spPr bwMode="auto">
            <a:xfrm>
              <a:off x="4189565" y="3504381"/>
              <a:ext cx="1558402" cy="177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如何解析网页</a:t>
              </a:r>
              <a:endPara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8201" name="矩形 13"/>
            <p:cNvSpPr>
              <a:spLocks noChangeArrowheads="1"/>
            </p:cNvSpPr>
            <p:nvPr/>
          </p:nvSpPr>
          <p:spPr bwMode="auto">
            <a:xfrm>
              <a:off x="4189565" y="3797811"/>
              <a:ext cx="3384793" cy="509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利用</a:t>
              </a:r>
              <a:r>
                <a:rPr lang="en-US" altLang="zh-CN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Chrome</a:t>
              </a: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浏览器的插件，可以实时用</a:t>
              </a:r>
              <a:r>
                <a:rPr lang="en-US" altLang="zh-CN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xpath</a:t>
              </a: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规则解析当前页面，故使用</a:t>
              </a:r>
              <a:r>
                <a:rPr lang="en-US" altLang="zh-CN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response.xpath()</a:t>
              </a: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解析网页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8161655" y="4397375"/>
            <a:ext cx="3384550" cy="2051550"/>
            <a:chOff x="4189565" y="3504381"/>
            <a:chExt cx="3384793" cy="901333"/>
          </a:xfrm>
        </p:grpSpPr>
        <p:sp>
          <p:nvSpPr>
            <p:cNvPr id="8203" name="矩形 15"/>
            <p:cNvSpPr>
              <a:spLocks noChangeArrowheads="1"/>
            </p:cNvSpPr>
            <p:nvPr/>
          </p:nvSpPr>
          <p:spPr bwMode="auto">
            <a:xfrm>
              <a:off x="4189565" y="3504381"/>
              <a:ext cx="1099899" cy="16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如何存储</a:t>
              </a:r>
              <a:endPara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4" name="矩形 16"/>
            <p:cNvSpPr>
              <a:spLocks noChangeArrowheads="1"/>
            </p:cNvSpPr>
            <p:nvPr/>
          </p:nvSpPr>
          <p:spPr bwMode="auto">
            <a:xfrm>
              <a:off x="4189565" y="3797811"/>
              <a:ext cx="3384793" cy="607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本项目对获取的数据通过数据库储存，选用数据库为MySQL，通过二维表</a:t>
              </a:r>
              <a:r>
                <a:rPr lang="en-US" altLang="zh-CN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Full_Train</a:t>
              </a: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存储车次和车票信息</a:t>
              </a: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9" name="矩形: 圆角 18"/>
          <p:cNvSpPr/>
          <p:nvPr/>
        </p:nvSpPr>
        <p:spPr>
          <a:xfrm>
            <a:off x="6472555" y="1830705"/>
            <a:ext cx="1552575" cy="1552575"/>
          </a:xfrm>
          <a:prstGeom prst="roundRect">
            <a:avLst>
              <a:gd name="adj" fmla="val 825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4800" noProof="1">
                <a:solidFill>
                  <a:schemeClr val="bg1"/>
                </a:solidFill>
              </a:rPr>
              <a:t>2</a:t>
            </a:r>
            <a:endParaRPr lang="en-US" altLang="zh-CN" sz="4800" noProof="1">
              <a:solidFill>
                <a:schemeClr val="bg1"/>
              </a:solidFill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913130" y="1830705"/>
            <a:ext cx="1552575" cy="1552575"/>
          </a:xfrm>
          <a:prstGeom prst="roundRect">
            <a:avLst>
              <a:gd name="adj" fmla="val 8256"/>
            </a:avLst>
          </a:prstGeom>
          <a:solidFill>
            <a:srgbClr val="DC2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4800" noProof="1">
                <a:solidFill>
                  <a:schemeClr val="bg1"/>
                </a:solidFill>
              </a:rPr>
              <a:t>1</a:t>
            </a:r>
            <a:endParaRPr lang="en-US" altLang="zh-CN" sz="4800" noProof="1">
              <a:solidFill>
                <a:schemeClr val="bg1"/>
              </a:solidFill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472555" y="4443730"/>
            <a:ext cx="1552575" cy="1552575"/>
          </a:xfrm>
          <a:prstGeom prst="roundRect">
            <a:avLst>
              <a:gd name="adj" fmla="val 8256"/>
            </a:avLst>
          </a:prstGeom>
          <a:solidFill>
            <a:srgbClr val="DC2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4800" noProof="1">
                <a:solidFill>
                  <a:schemeClr val="bg1"/>
                </a:solidFill>
              </a:rPr>
              <a:t>4</a:t>
            </a:r>
            <a:endParaRPr lang="en-US" altLang="zh-CN" sz="4800" noProof="1">
              <a:solidFill>
                <a:schemeClr val="bg1"/>
              </a:solidFill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913130" y="4443730"/>
            <a:ext cx="1552575" cy="1552575"/>
          </a:xfrm>
          <a:prstGeom prst="roundRect">
            <a:avLst>
              <a:gd name="adj" fmla="val 825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4800" noProof="1">
                <a:solidFill>
                  <a:schemeClr val="bg1"/>
                </a:solidFill>
              </a:rPr>
              <a:t>3</a:t>
            </a:r>
            <a:endParaRPr lang="en-US" altLang="zh-CN" sz="4800" noProof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3866991" y="651510"/>
            <a:ext cx="44577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本项目在编写爬虫前的思考</a:t>
            </a:r>
            <a:endParaRPr lang="zh-CN" altLang="en-US" sz="28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 bwMode="auto">
          <a:xfrm>
            <a:off x="326073" y="2119948"/>
            <a:ext cx="3310255" cy="882332"/>
            <a:chOff x="8562073" y="1876005"/>
            <a:chExt cx="3310572" cy="881368"/>
          </a:xfrm>
        </p:grpSpPr>
        <p:sp>
          <p:nvSpPr>
            <p:cNvPr id="24579" name="文本框 27"/>
            <p:cNvSpPr txBox="1">
              <a:spLocks noChangeArrowheads="1"/>
            </p:cNvSpPr>
            <p:nvPr/>
          </p:nvSpPr>
          <p:spPr bwMode="auto">
            <a:xfrm>
              <a:off x="8562073" y="1876005"/>
              <a:ext cx="2331308" cy="336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新建</a:t>
              </a:r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Ticket_12306</a:t>
              </a: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项目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4580" name="矩形 28"/>
            <p:cNvSpPr>
              <a:spLocks noChangeArrowheads="1"/>
            </p:cNvSpPr>
            <p:nvPr/>
          </p:nvSpPr>
          <p:spPr bwMode="auto">
            <a:xfrm>
              <a:off x="8562390" y="2117293"/>
              <a:ext cx="3310255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There are no trails of the wings in the sky, while the birds has flied away.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3" name="矩形 1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>
            <a:spLocks noChangeAspect="1"/>
          </p:cNvSpPr>
          <p:nvPr/>
        </p:nvSpPr>
        <p:spPr>
          <a:xfrm>
            <a:off x="326390" y="227330"/>
            <a:ext cx="2120900" cy="795020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新建项目</a:t>
            </a:r>
            <a:endParaRPr lang="zh-CN" altLang="en-US" sz="20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326390" y="3844925"/>
            <a:ext cx="474662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修改项目设置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建立项目，其中需要注意的是在项目中对项目的配置是通过项目文件setting.py实现的。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8655" y="2120265"/>
            <a:ext cx="6468745" cy="2741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 bwMode="auto">
          <a:xfrm>
            <a:off x="326390" y="2152015"/>
            <a:ext cx="3310255" cy="1185772"/>
            <a:chOff x="8562073" y="1907720"/>
            <a:chExt cx="3310572" cy="893716"/>
          </a:xfrm>
        </p:grpSpPr>
        <p:sp>
          <p:nvSpPr>
            <p:cNvPr id="24579" name="文本框 27"/>
            <p:cNvSpPr txBox="1">
              <a:spLocks noChangeArrowheads="1"/>
            </p:cNvSpPr>
            <p:nvPr/>
          </p:nvSpPr>
          <p:spPr bwMode="auto">
            <a:xfrm>
              <a:off x="8562073" y="1907720"/>
              <a:ext cx="3036861" cy="25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确定需要收集的数据和数据类型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4580" name="矩形 28"/>
            <p:cNvSpPr>
              <a:spLocks noChangeArrowheads="1"/>
            </p:cNvSpPr>
            <p:nvPr/>
          </p:nvSpPr>
          <p:spPr bwMode="auto">
            <a:xfrm>
              <a:off x="8562390" y="2106510"/>
              <a:ext cx="3310255" cy="694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分析网页信息，确定了将要保存的数据为：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1.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车次信息（文本）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2.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车票信息（文本）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3" name="矩形 1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>
            <a:spLocks noChangeAspect="1"/>
          </p:cNvSpPr>
          <p:nvPr/>
        </p:nvSpPr>
        <p:spPr>
          <a:xfrm>
            <a:off x="326390" y="227330"/>
            <a:ext cx="2120900" cy="795020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明确目标</a:t>
            </a:r>
            <a:endParaRPr lang="zh-CN" altLang="en-US" sz="20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6390" y="4070985"/>
            <a:ext cx="4998720" cy="2105777"/>
            <a:chOff x="514" y="6411"/>
            <a:chExt cx="6176" cy="2480"/>
          </a:xfrm>
        </p:grpSpPr>
        <p:sp>
          <p:nvSpPr>
            <p:cNvPr id="3" name="文本框 27"/>
            <p:cNvSpPr txBox="1">
              <a:spLocks noChangeArrowheads="1"/>
            </p:cNvSpPr>
            <p:nvPr/>
          </p:nvSpPr>
          <p:spPr bwMode="auto">
            <a:xfrm>
              <a:off x="514" y="6411"/>
              <a:ext cx="6176" cy="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修改</a:t>
              </a:r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(scrapy.Item)Ticket12306Item.py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4" name="矩形 28"/>
            <p:cNvSpPr>
              <a:spLocks noChangeArrowheads="1"/>
            </p:cNvSpPr>
            <p:nvPr/>
          </p:nvSpPr>
          <p:spPr bwMode="auto">
            <a:xfrm>
              <a:off x="514" y="6826"/>
              <a:ext cx="6176" cy="2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根据网页信息确定将要存储的车次信息和车票信息 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其中在字典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item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中，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属性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date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train_num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train_fromtime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train_tostation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train_spendtime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依次表示乘车日期、乘车车次、起始站、终点站、乘车时间； 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属性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train_seats*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表示不同的车票信息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r="25002"/>
          <a:stretch>
            <a:fillRect/>
          </a:stretch>
        </p:blipFill>
        <p:spPr>
          <a:xfrm>
            <a:off x="6277610" y="539115"/>
            <a:ext cx="5638165" cy="5779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url规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3039745"/>
            <a:ext cx="11654790" cy="208724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 bwMode="auto">
          <a:xfrm>
            <a:off x="326390" y="1533525"/>
            <a:ext cx="3310255" cy="1185772"/>
            <a:chOff x="8562073" y="1907720"/>
            <a:chExt cx="3310572" cy="893716"/>
          </a:xfrm>
        </p:grpSpPr>
        <p:sp>
          <p:nvSpPr>
            <p:cNvPr id="24579" name="文本框 27"/>
            <p:cNvSpPr txBox="1">
              <a:spLocks noChangeArrowheads="1"/>
            </p:cNvSpPr>
            <p:nvPr/>
          </p:nvSpPr>
          <p:spPr bwMode="auto">
            <a:xfrm>
              <a:off x="8562073" y="1907720"/>
              <a:ext cx="3036861" cy="25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查看网站</a:t>
              </a:r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url</a:t>
              </a: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命名特点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4580" name="矩形 28"/>
            <p:cNvSpPr>
              <a:spLocks noChangeArrowheads="1"/>
            </p:cNvSpPr>
            <p:nvPr/>
          </p:nvSpPr>
          <p:spPr bwMode="auto">
            <a:xfrm>
              <a:off x="8562390" y="2106510"/>
              <a:ext cx="3310255" cy="694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分析网页信息，确定了将要保存的数据为： 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1.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车次信息（文本）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2.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车票信息（文本）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3" name="矩形 1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>
            <a:spLocks noChangeAspect="1"/>
          </p:cNvSpPr>
          <p:nvPr/>
        </p:nvSpPr>
        <p:spPr>
          <a:xfrm>
            <a:off x="326390" y="227330"/>
            <a:ext cx="2440305" cy="795020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分析网站</a:t>
            </a:r>
            <a:r>
              <a:rPr lang="en-US" altLang="zh-CN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zh-CN" altLang="en-US" sz="20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6390" y="5447030"/>
            <a:ext cx="10501630" cy="997650"/>
            <a:chOff x="514" y="6411"/>
            <a:chExt cx="6176" cy="1175"/>
          </a:xfrm>
        </p:grpSpPr>
        <p:sp>
          <p:nvSpPr>
            <p:cNvPr id="3" name="文本框 27"/>
            <p:cNvSpPr txBox="1">
              <a:spLocks noChangeArrowheads="1"/>
            </p:cNvSpPr>
            <p:nvPr/>
          </p:nvSpPr>
          <p:spPr bwMode="auto">
            <a:xfrm>
              <a:off x="514" y="6411"/>
              <a:ext cx="6176" cy="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发现命名规则，制定</a:t>
              </a:r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url</a:t>
              </a: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修改策略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" name="矩形 28"/>
            <p:cNvSpPr>
              <a:spLocks noChangeArrowheads="1"/>
            </p:cNvSpPr>
            <p:nvPr/>
          </p:nvSpPr>
          <p:spPr bwMode="auto">
            <a:xfrm>
              <a:off x="514" y="6826"/>
              <a:ext cx="6176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命名规则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：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‘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网址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+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出发地前缀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’+‘</a:t>
              </a:r>
              <a:r>
                <a:rPr lang="zh-CN" altLang="en-US" sz="12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出发地编码，出发地代码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’+‘</a:t>
              </a:r>
              <a:r>
                <a:rPr lang="zh-CN" altLang="en-US" sz="12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目的地编码，目的地代码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’+‘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日期前缀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’+‘</a:t>
              </a:r>
              <a:r>
                <a:rPr lang="zh-CN" altLang="en-US" sz="12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日期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’+‘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标记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’</a:t>
              </a:r>
              <a:endParaRPr lang="en-US" altLang="zh-CN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修改策略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：修改的就是出发地编码，出发地代码，目的地编码，目的地代码以及日期并指定对应的格式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pic>
        <p:nvPicPr>
          <p:cNvPr id="6" name="图片 5" descr="武昌-宜昌东"/>
          <p:cNvPicPr>
            <a:picLocks noChangeAspect="1"/>
          </p:cNvPicPr>
          <p:nvPr/>
        </p:nvPicPr>
        <p:blipFill>
          <a:blip r:embed="rId2"/>
          <a:srcRect r="19937" b="8117"/>
          <a:stretch>
            <a:fillRect/>
          </a:stretch>
        </p:blipFill>
        <p:spPr>
          <a:xfrm>
            <a:off x="4159250" y="916940"/>
            <a:ext cx="8053070" cy="539115"/>
          </a:xfrm>
          <a:prstGeom prst="rect">
            <a:avLst/>
          </a:prstGeom>
        </p:spPr>
      </p:pic>
      <p:pic>
        <p:nvPicPr>
          <p:cNvPr id="7" name="图片 6" descr="武汉-襄阳"/>
          <p:cNvPicPr>
            <a:picLocks noChangeAspect="1"/>
          </p:cNvPicPr>
          <p:nvPr/>
        </p:nvPicPr>
        <p:blipFill>
          <a:blip r:embed="rId3"/>
          <a:srcRect r="19621" b="-2038"/>
          <a:stretch>
            <a:fillRect/>
          </a:stretch>
        </p:blipFill>
        <p:spPr>
          <a:xfrm>
            <a:off x="4143375" y="2379345"/>
            <a:ext cx="8084820" cy="413385"/>
          </a:xfrm>
          <a:prstGeom prst="rect">
            <a:avLst/>
          </a:prstGeom>
        </p:spPr>
      </p:pic>
      <p:pic>
        <p:nvPicPr>
          <p:cNvPr id="8" name="图片 7" descr="武汉-宜昌东"/>
          <p:cNvPicPr>
            <a:picLocks noChangeAspect="1"/>
          </p:cNvPicPr>
          <p:nvPr/>
        </p:nvPicPr>
        <p:blipFill>
          <a:blip r:embed="rId4"/>
          <a:srcRect l="-846" r="21206" b="7641"/>
          <a:stretch>
            <a:fillRect/>
          </a:stretch>
        </p:blipFill>
        <p:spPr>
          <a:xfrm>
            <a:off x="4201795" y="1706880"/>
            <a:ext cx="8010525" cy="3530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46875" y="2792730"/>
            <a:ext cx="33381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图 </a:t>
            </a:r>
            <a:r>
              <a:rPr lang="en-US" altLang="zh-CN" sz="1000"/>
              <a:t>4-x 12306</a:t>
            </a:r>
            <a:r>
              <a:rPr lang="zh-CN" altLang="en-US" sz="1000"/>
              <a:t>网站</a:t>
            </a:r>
            <a:r>
              <a:rPr lang="en-US" altLang="zh-CN" sz="1000"/>
              <a:t>url</a:t>
            </a:r>
            <a:r>
              <a:rPr lang="zh-CN" altLang="en-US" sz="1000"/>
              <a:t>示例</a:t>
            </a:r>
            <a:endParaRPr lang="zh-CN" altLang="en-US" sz="1000"/>
          </a:p>
        </p:txBody>
      </p:sp>
      <p:grpSp>
        <p:nvGrpSpPr>
          <p:cNvPr id="10" name="组合 9"/>
          <p:cNvGrpSpPr/>
          <p:nvPr/>
        </p:nvGrpSpPr>
        <p:grpSpPr>
          <a:xfrm>
            <a:off x="6165850" y="3844290"/>
            <a:ext cx="4552950" cy="1282700"/>
            <a:chOff x="9710" y="6054"/>
            <a:chExt cx="7170" cy="2020"/>
          </a:xfrm>
        </p:grpSpPr>
        <p:sp>
          <p:nvSpPr>
            <p:cNvPr id="23" name="矩形 22"/>
            <p:cNvSpPr/>
            <p:nvPr/>
          </p:nvSpPr>
          <p:spPr>
            <a:xfrm>
              <a:off x="9710" y="6186"/>
              <a:ext cx="1089" cy="1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US" altLang="zh-CN" sz="7200" b="1">
                  <a:solidFill>
                    <a:schemeClr val="accent4"/>
                  </a:solidFill>
                  <a:effectLst/>
                </a:rPr>
                <a:t>1</a:t>
              </a:r>
              <a:endParaRPr lang="en-US" altLang="zh-CN" sz="7200" b="1"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2709" y="6054"/>
              <a:ext cx="1089" cy="1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US" altLang="zh-CN" sz="7200" b="1">
                  <a:solidFill>
                    <a:schemeClr val="accent4"/>
                  </a:solidFill>
                  <a:effectLst/>
                </a:rPr>
                <a:t>2</a:t>
              </a:r>
              <a:endParaRPr lang="en-US" altLang="zh-CN" sz="7200" b="1"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5792" y="6054"/>
              <a:ext cx="1089" cy="18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US" altLang="zh-CN" sz="7200" b="1">
                  <a:solidFill>
                    <a:schemeClr val="accent4"/>
                  </a:solidFill>
                  <a:effectLst/>
                </a:rPr>
                <a:t>3</a:t>
              </a:r>
              <a:endParaRPr lang="en-US" altLang="zh-CN" sz="7200" b="1">
                <a:solidFill>
                  <a:schemeClr val="accent4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 bwMode="auto">
          <a:xfrm>
            <a:off x="326390" y="1811020"/>
            <a:ext cx="4122420" cy="1462598"/>
            <a:chOff x="8562073" y="1907720"/>
            <a:chExt cx="3310572" cy="1102503"/>
          </a:xfrm>
        </p:grpSpPr>
        <p:sp>
          <p:nvSpPr>
            <p:cNvPr id="24579" name="文本框 27"/>
            <p:cNvSpPr txBox="1">
              <a:spLocks noChangeArrowheads="1"/>
            </p:cNvSpPr>
            <p:nvPr/>
          </p:nvSpPr>
          <p:spPr bwMode="auto">
            <a:xfrm>
              <a:off x="8562073" y="1907720"/>
              <a:ext cx="3036861" cy="254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声明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4580" name="矩形 28"/>
            <p:cNvSpPr>
              <a:spLocks noChangeArrowheads="1"/>
            </p:cNvSpPr>
            <p:nvPr/>
          </p:nvSpPr>
          <p:spPr bwMode="auto">
            <a:xfrm>
              <a:off x="8562390" y="2106510"/>
              <a:ext cx="3310255" cy="903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contents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字典：存储地点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/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车站和编码、代码之间的联系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fs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、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ds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列表：存储车站地点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date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列表：存储设定的时间信息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即可获得关联的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url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集合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3" name="矩形 1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>
            <a:spLocks noChangeAspect="1"/>
          </p:cNvSpPr>
          <p:nvPr/>
        </p:nvSpPr>
        <p:spPr>
          <a:xfrm>
            <a:off x="326390" y="227330"/>
            <a:ext cx="3036570" cy="795020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命名特点编写代码</a:t>
            </a:r>
            <a:endParaRPr lang="zh-CN" altLang="en-US" sz="20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6390" y="4123055"/>
            <a:ext cx="4199255" cy="1828800"/>
            <a:chOff x="514" y="6411"/>
            <a:chExt cx="6176" cy="2154"/>
          </a:xfrm>
        </p:grpSpPr>
        <p:sp>
          <p:nvSpPr>
            <p:cNvPr id="3" name="文本框 27"/>
            <p:cNvSpPr txBox="1">
              <a:spLocks noChangeArrowheads="1"/>
            </p:cNvSpPr>
            <p:nvPr/>
          </p:nvSpPr>
          <p:spPr bwMode="auto">
            <a:xfrm>
              <a:off x="514" y="6411"/>
              <a:ext cx="6176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l"/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赋值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4" name="矩形 28"/>
            <p:cNvSpPr>
              <a:spLocks noChangeArrowheads="1"/>
            </p:cNvSpPr>
            <p:nvPr/>
          </p:nvSpPr>
          <p:spPr bwMode="auto">
            <a:xfrm>
              <a:off x="514" y="6826"/>
              <a:ext cx="5859" cy="1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contents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字典：包含制定的地点以及与之关联的编码，代码。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fs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、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ds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列表：包含湖北省内的武汉、武昌、汉口、宜昌东、襄阳等地点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date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列表：包含了当下时间至未来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10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天的日期信息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9810" y="2074545"/>
            <a:ext cx="8299441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 bwMode="auto">
          <a:xfrm>
            <a:off x="326390" y="1811020"/>
            <a:ext cx="3310255" cy="1462632"/>
            <a:chOff x="8562073" y="1907720"/>
            <a:chExt cx="3310572" cy="1102385"/>
          </a:xfrm>
        </p:grpSpPr>
        <p:sp>
          <p:nvSpPr>
            <p:cNvPr id="24579" name="文本框 27"/>
            <p:cNvSpPr txBox="1">
              <a:spLocks noChangeArrowheads="1"/>
            </p:cNvSpPr>
            <p:nvPr/>
          </p:nvSpPr>
          <p:spPr bwMode="auto">
            <a:xfrm>
              <a:off x="8562073" y="1907720"/>
              <a:ext cx="3036861" cy="25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request</a:t>
              </a: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确定</a:t>
              </a:r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url</a:t>
              </a: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合集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4580" name="矩形 28"/>
            <p:cNvSpPr>
              <a:spLocks noChangeArrowheads="1"/>
            </p:cNvSpPr>
            <p:nvPr/>
          </p:nvSpPr>
          <p:spPr bwMode="auto">
            <a:xfrm>
              <a:off x="8562390" y="2106510"/>
              <a:ext cx="3310255" cy="903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分析网站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url</a:t>
              </a:r>
              <a:endParaRPr lang="en-US" altLang="zh-CN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根据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url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的制定规则获得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start_urls</a:t>
              </a:r>
              <a:endParaRPr lang="en-US" altLang="zh-CN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涉及到的方法为：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start_requests()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、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getStart()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3" name="矩形 1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>
            <a:spLocks noChangeAspect="1"/>
          </p:cNvSpPr>
          <p:nvPr/>
        </p:nvSpPr>
        <p:spPr>
          <a:xfrm>
            <a:off x="326390" y="227330"/>
            <a:ext cx="2120900" cy="795020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制作爬虫</a:t>
            </a:r>
            <a:endParaRPr lang="zh-CN" altLang="en-US" sz="20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6390" y="4123055"/>
            <a:ext cx="4998720" cy="1551312"/>
            <a:chOff x="514" y="6411"/>
            <a:chExt cx="6176" cy="1827"/>
          </a:xfrm>
        </p:grpSpPr>
        <p:sp>
          <p:nvSpPr>
            <p:cNvPr id="3" name="文本框 27"/>
            <p:cNvSpPr txBox="1">
              <a:spLocks noChangeArrowheads="1"/>
            </p:cNvSpPr>
            <p:nvPr/>
          </p:nvSpPr>
          <p:spPr bwMode="auto">
            <a:xfrm>
              <a:off x="514" y="6411"/>
              <a:ext cx="6176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l"/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response </a:t>
              </a: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确定页面解析规则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4" name="矩形 28"/>
            <p:cNvSpPr>
              <a:spLocks noChangeArrowheads="1"/>
            </p:cNvSpPr>
            <p:nvPr/>
          </p:nvSpPr>
          <p:spPr bwMode="auto">
            <a:xfrm>
              <a:off x="514" y="6826"/>
              <a:ext cx="6176" cy="1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l">
                <a:lnSpc>
                  <a:spcPct val="150000"/>
                </a:lnSpc>
              </a:pPr>
              <a:r>
                <a:rPr 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1.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选择使用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xpath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作为目标在页面源码的选择器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2.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确定了车次信息的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xpath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规则并获取车次信息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3.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确定了车票信息的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xpath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规则并获取车票信息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涉及到的方法为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parse()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9810" y="1461135"/>
            <a:ext cx="6631940" cy="5139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10" y="2074545"/>
            <a:ext cx="8299441" cy="3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10" y="1639570"/>
            <a:ext cx="7646035" cy="478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 bwMode="auto">
          <a:xfrm>
            <a:off x="326390" y="2152015"/>
            <a:ext cx="5200650" cy="1804681"/>
            <a:chOff x="8561986" y="1907720"/>
            <a:chExt cx="3310255" cy="323372"/>
          </a:xfrm>
        </p:grpSpPr>
        <p:sp>
          <p:nvSpPr>
            <p:cNvPr id="24579" name="文本框 27"/>
            <p:cNvSpPr txBox="1">
              <a:spLocks noChangeArrowheads="1"/>
            </p:cNvSpPr>
            <p:nvPr/>
          </p:nvSpPr>
          <p:spPr bwMode="auto">
            <a:xfrm>
              <a:off x="8562073" y="1907720"/>
              <a:ext cx="3244235" cy="10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使用</a:t>
              </a:r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selenium+webdriver</a:t>
              </a: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渲染页面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  <a:p>
              <a:pPr algn="r"/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4580" name="矩形 28"/>
            <p:cNvSpPr>
              <a:spLocks noChangeArrowheads="1"/>
            </p:cNvSpPr>
            <p:nvPr/>
          </p:nvSpPr>
          <p:spPr bwMode="auto">
            <a:xfrm>
              <a:off x="8561986" y="2016271"/>
              <a:ext cx="3310255" cy="214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考虑到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12306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车票查询页面的车票信息都是动态生成的，且加载页面需要一定的时间；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故使用自动化测试工具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selenium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和浏览器模拟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webdriver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模拟谷歌浏览器并获取源代码，之后返回给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spider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解析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3" name="矩形 1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>
            <a:spLocks noChangeAspect="1"/>
          </p:cNvSpPr>
          <p:nvPr/>
        </p:nvSpPr>
        <p:spPr>
          <a:xfrm>
            <a:off x="326390" y="227330"/>
            <a:ext cx="2120900" cy="795020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定义中间件</a:t>
            </a:r>
            <a:endParaRPr lang="zh-CN" altLang="en-US" sz="20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0255" y="2120265"/>
            <a:ext cx="5592445" cy="2616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 bwMode="auto">
          <a:xfrm>
            <a:off x="326075" y="2152015"/>
            <a:ext cx="3269753" cy="2425065"/>
            <a:chOff x="8561760" y="1907720"/>
            <a:chExt cx="3244548" cy="366001"/>
          </a:xfrm>
        </p:grpSpPr>
        <p:sp>
          <p:nvSpPr>
            <p:cNvPr id="24579" name="文本框 27"/>
            <p:cNvSpPr txBox="1">
              <a:spLocks noChangeArrowheads="1"/>
            </p:cNvSpPr>
            <p:nvPr/>
          </p:nvSpPr>
          <p:spPr bwMode="auto">
            <a:xfrm>
              <a:off x="8562073" y="1907720"/>
              <a:ext cx="3244235" cy="88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通过</a:t>
              </a:r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pymsql</a:t>
              </a: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库将数据保存至</a:t>
              </a:r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MySQL</a:t>
              </a: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数据库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4580" name="矩形 28"/>
            <p:cNvSpPr>
              <a:spLocks noChangeArrowheads="1"/>
            </p:cNvSpPr>
            <p:nvPr/>
          </p:nvSpPr>
          <p:spPr bwMode="auto">
            <a:xfrm>
              <a:off x="8561760" y="2050900"/>
              <a:ext cx="2781284" cy="222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需要完成的工作有：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1.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初始化数据库连接： 指定数据库、表、用户名、用户密码.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2.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将解析得到的数据拼接为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SQL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语句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3. 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执行并提交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SQL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语句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3" name="矩形 1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>
            <a:spLocks noChangeAspect="1"/>
          </p:cNvSpPr>
          <p:nvPr/>
        </p:nvSpPr>
        <p:spPr>
          <a:xfrm>
            <a:off x="326390" y="227330"/>
            <a:ext cx="2120900" cy="795020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保存数据</a:t>
            </a:r>
            <a:endParaRPr lang="zh-CN" altLang="en-US" sz="20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4080" y="1181735"/>
            <a:ext cx="8688705" cy="4493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70040" y="670243"/>
            <a:ext cx="4999038" cy="4770437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326390" y="2152015"/>
            <a:ext cx="5672455" cy="1618256"/>
            <a:chOff x="8562073" y="1907720"/>
            <a:chExt cx="3310572" cy="767076"/>
          </a:xfrm>
        </p:grpSpPr>
        <p:sp>
          <p:nvSpPr>
            <p:cNvPr id="24579" name="文本框 27"/>
            <p:cNvSpPr txBox="1">
              <a:spLocks noChangeArrowheads="1"/>
            </p:cNvSpPr>
            <p:nvPr/>
          </p:nvSpPr>
          <p:spPr bwMode="auto">
            <a:xfrm>
              <a:off x="8562073" y="1907720"/>
              <a:ext cx="3244235" cy="27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爬虫返回</a:t>
              </a:r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response</a:t>
              </a: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前使用</a:t>
              </a:r>
              <a:r>
                <a:rPr lang="en-US" altLang="zh-CN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selenium+webdriver</a:t>
              </a:r>
              <a:r>
                <a:rPr lang="zh-CN" altLang="en-US" sz="16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rPr>
                <a:t>渲染页面</a:t>
              </a:r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  <a:p>
              <a:pPr algn="r"/>
              <a:endParaRPr lang="zh-CN" altLang="en-US" sz="16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24580" name="矩形 28"/>
            <p:cNvSpPr>
              <a:spLocks noChangeArrowheads="1"/>
            </p:cNvSpPr>
            <p:nvPr/>
          </p:nvSpPr>
          <p:spPr bwMode="auto">
            <a:xfrm>
              <a:off x="8562390" y="2106510"/>
              <a:ext cx="3310255" cy="568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考虑到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12306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车票查询页面的车票信息都是动态生成的，且加载页面需要一定的时间；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故使用自动化测试工具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selenium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和浏览器模拟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webdriver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模拟谷歌浏览器并获取源代码，之后返回给</a:t>
              </a:r>
              <a:r>
                <a:rPr lang="en-US" altLang="zh-CN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spider</a:t>
              </a:r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解析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3" name="矩形 1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>
            <a:spLocks noChangeAspect="1"/>
          </p:cNvSpPr>
          <p:nvPr/>
        </p:nvSpPr>
        <p:spPr>
          <a:xfrm>
            <a:off x="326390" y="227330"/>
            <a:ext cx="2120900" cy="795020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zh-CN" altLang="en-US" sz="20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350" y="1136650"/>
            <a:ext cx="12204700" cy="45847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8" name="矩形 17"/>
          <p:cNvSpPr/>
          <p:nvPr/>
        </p:nvSpPr>
        <p:spPr>
          <a:xfrm>
            <a:off x="8851900" y="1136650"/>
            <a:ext cx="2479675" cy="4584700"/>
          </a:xfrm>
          <a:prstGeom prst="rect">
            <a:avLst/>
          </a:prstGeom>
          <a:solidFill>
            <a:srgbClr val="DC2F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905875" y="1473200"/>
            <a:ext cx="177641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en-US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029700" y="2038350"/>
            <a:ext cx="12255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8945563" y="2081213"/>
            <a:ext cx="2327275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什么是爬虫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8947150" y="2892425"/>
            <a:ext cx="2384425" cy="203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indent="355600" eaLnBrk="1" latinLnBrk="0" hangingPunct="1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3837665281"/>
                </a:ext>
              </a:extLst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爬虫是一个程序，这个程序的目的就是为了抓取万维网信息资源，比如日常使用的谷歌等搜索引擎，搜索结果就全都依赖爬虫来定时获取。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/Users/authorcai/Downloads/pptpics/百度页面.png百度页面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667" y="1137285"/>
            <a:ext cx="8092440" cy="4584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8" grpId="1" animBg="1"/>
      <p:bldP spid="6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>
            <a:spLocks noChangeAspect="1"/>
          </p:cNvSpPr>
          <p:nvPr/>
        </p:nvSpPr>
        <p:spPr>
          <a:xfrm>
            <a:off x="326390" y="227330"/>
            <a:ext cx="2120900" cy="795020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20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爬虫书籍推荐</a:t>
            </a:r>
            <a:endParaRPr lang="zh-CN" altLang="en-US" sz="20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90" y="1435100"/>
            <a:ext cx="2933700" cy="3822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45" y="1435100"/>
            <a:ext cx="2634615" cy="3562350"/>
          </a:xfrm>
          <a:prstGeom prst="rect">
            <a:avLst/>
          </a:prstGeom>
          <a:ln w="12700" cmpd="sng">
            <a:solidFill>
              <a:schemeClr val="tx1"/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175" y="1435100"/>
            <a:ext cx="2564130" cy="3532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5263" y="220663"/>
            <a:ext cx="11790362" cy="6415087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3684588" y="5656263"/>
            <a:ext cx="4841875" cy="266700"/>
            <a:chOff x="3674825" y="4038512"/>
            <a:chExt cx="4842351" cy="267784"/>
          </a:xfrm>
        </p:grpSpPr>
        <p:sp>
          <p:nvSpPr>
            <p:cNvPr id="21" name="任意多边形 20"/>
            <p:cNvSpPr/>
            <p:nvPr/>
          </p:nvSpPr>
          <p:spPr>
            <a:xfrm>
              <a:off x="6026143" y="4038512"/>
              <a:ext cx="139714" cy="267784"/>
            </a:xfrm>
            <a:custGeom>
              <a:avLst/>
              <a:gdLst>
                <a:gd name="connsiteX0" fmla="*/ 69402 w 138804"/>
                <a:gd name="connsiteY0" fmla="*/ 0 h 267784"/>
                <a:gd name="connsiteX1" fmla="*/ 138804 w 138804"/>
                <a:gd name="connsiteY1" fmla="*/ 78286 h 267784"/>
                <a:gd name="connsiteX2" fmla="*/ 69402 w 138804"/>
                <a:gd name="connsiteY2" fmla="*/ 267784 h 267784"/>
                <a:gd name="connsiteX3" fmla="*/ 0 w 138804"/>
                <a:gd name="connsiteY3" fmla="*/ 78286 h 26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04" h="267784">
                  <a:moveTo>
                    <a:pt x="69402" y="0"/>
                  </a:moveTo>
                  <a:lnTo>
                    <a:pt x="138804" y="78286"/>
                  </a:lnTo>
                  <a:lnTo>
                    <a:pt x="69402" y="267784"/>
                  </a:lnTo>
                  <a:lnTo>
                    <a:pt x="0" y="78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cs typeface="+mn-ea"/>
                <a:sym typeface="+mn-lt"/>
              </a:endParaRPr>
            </a:p>
          </p:txBody>
        </p:sp>
        <p:grpSp>
          <p:nvGrpSpPr>
            <p:cNvPr id="29701" name="组合 22"/>
            <p:cNvGrpSpPr/>
            <p:nvPr/>
          </p:nvGrpSpPr>
          <p:grpSpPr bwMode="auto">
            <a:xfrm flipV="1">
              <a:off x="3674825" y="4074839"/>
              <a:ext cx="4842351" cy="45719"/>
              <a:chOff x="3394710" y="4250530"/>
              <a:chExt cx="5392103" cy="0"/>
            </a:xfrm>
          </p:grpSpPr>
          <p:cxnSp>
            <p:nvCxnSpPr>
              <p:cNvPr id="19" name="直接连接符 18"/>
              <p:cNvCxnSpPr/>
              <p:nvPr/>
            </p:nvCxnSpPr>
            <p:spPr>
              <a:xfrm>
                <a:off x="6267551" y="4295732"/>
                <a:ext cx="251926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3394710" y="4295732"/>
                <a:ext cx="2519261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463800" y="4048125"/>
            <a:ext cx="72834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  <a:endParaRPr lang="en-US" altLang="zh-CN" sz="4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684588" y="4857750"/>
            <a:ext cx="4841875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谢谢您的观看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61670" y="1773555"/>
            <a:ext cx="11026775" cy="4210050"/>
            <a:chOff x="1042" y="2793"/>
            <a:chExt cx="17365" cy="663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35" name="矩形 34"/>
            <p:cNvSpPr/>
            <p:nvPr/>
          </p:nvSpPr>
          <p:spPr>
            <a:xfrm>
              <a:off x="14343" y="2793"/>
              <a:ext cx="4065" cy="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4" name="矩形 33"/>
            <p:cNvSpPr/>
            <p:nvPr/>
          </p:nvSpPr>
          <p:spPr>
            <a:xfrm>
              <a:off x="9915" y="2793"/>
              <a:ext cx="4065" cy="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3" name="矩形 32"/>
            <p:cNvSpPr/>
            <p:nvPr/>
          </p:nvSpPr>
          <p:spPr>
            <a:xfrm>
              <a:off x="5486" y="2793"/>
              <a:ext cx="4065" cy="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" name="矩形 5"/>
            <p:cNvSpPr/>
            <p:nvPr/>
          </p:nvSpPr>
          <p:spPr>
            <a:xfrm>
              <a:off x="1042" y="2793"/>
              <a:ext cx="4065" cy="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sp>
        <p:nvSpPr>
          <p:cNvPr id="40" name="矩形 39"/>
          <p:cNvSpPr/>
          <p:nvPr/>
        </p:nvSpPr>
        <p:spPr>
          <a:xfrm>
            <a:off x="9107488" y="1773238"/>
            <a:ext cx="2582862" cy="42116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rgbClr val="DC2F2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9" name="矩形 38"/>
          <p:cNvSpPr/>
          <p:nvPr/>
        </p:nvSpPr>
        <p:spPr>
          <a:xfrm>
            <a:off x="6296025" y="1773238"/>
            <a:ext cx="2581275" cy="42100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rgbClr val="DC2F2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8" name="矩形 37"/>
          <p:cNvSpPr/>
          <p:nvPr/>
        </p:nvSpPr>
        <p:spPr>
          <a:xfrm>
            <a:off x="3482975" y="1773238"/>
            <a:ext cx="2582863" cy="42100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rgbClr val="DC2F2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7" name="矩形 36"/>
          <p:cNvSpPr/>
          <p:nvPr/>
        </p:nvSpPr>
        <p:spPr>
          <a:xfrm>
            <a:off x="661988" y="1860550"/>
            <a:ext cx="2581275" cy="42100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rgbClr val="DC2F2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3" name="矩形 12"/>
          <p:cNvSpPr/>
          <p:nvPr/>
        </p:nvSpPr>
        <p:spPr>
          <a:xfrm>
            <a:off x="1347788" y="2157413"/>
            <a:ext cx="1209675" cy="1209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5000" b="1" noProof="1"/>
              <a:t>1</a:t>
            </a:r>
            <a:endParaRPr lang="zh-CN" altLang="en-US" sz="5000" b="1" noProof="1"/>
          </a:p>
        </p:txBody>
      </p:sp>
      <p:grpSp>
        <p:nvGrpSpPr>
          <p:cNvPr id="25" name="组合 24"/>
          <p:cNvGrpSpPr/>
          <p:nvPr/>
        </p:nvGrpSpPr>
        <p:grpSpPr bwMode="auto">
          <a:xfrm>
            <a:off x="777875" y="3773488"/>
            <a:ext cx="2347913" cy="1379855"/>
            <a:chOff x="779138" y="4093247"/>
            <a:chExt cx="2347595" cy="1379855"/>
          </a:xfrm>
        </p:grpSpPr>
        <p:sp>
          <p:nvSpPr>
            <p:cNvPr id="9224" name="文本框 13"/>
            <p:cNvSpPr txBox="1">
              <a:spLocks noChangeArrowheads="1"/>
            </p:cNvSpPr>
            <p:nvPr/>
          </p:nvSpPr>
          <p:spPr bwMode="auto">
            <a:xfrm>
              <a:off x="1173578" y="4093247"/>
              <a:ext cx="1558079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通用网络爬虫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25" name="矩形 14"/>
            <p:cNvSpPr>
              <a:spLocks noChangeArrowheads="1"/>
            </p:cNvSpPr>
            <p:nvPr/>
          </p:nvSpPr>
          <p:spPr bwMode="auto">
            <a:xfrm>
              <a:off x="779138" y="4478057"/>
              <a:ext cx="2347595" cy="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爬取对象从一些种子 URL 扩充到整个 Web，搜索引擎干的就是这些事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170363" y="2157413"/>
            <a:ext cx="1208087" cy="1209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5000" b="1" noProof="1"/>
              <a:t>2</a:t>
            </a:r>
            <a:endParaRPr lang="zh-CN" altLang="en-US" sz="5000" b="1" noProof="1"/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3602038" y="3773488"/>
            <a:ext cx="2343150" cy="1379855"/>
            <a:chOff x="3598303" y="4093247"/>
            <a:chExt cx="2343150" cy="1379855"/>
          </a:xfrm>
        </p:grpSpPr>
        <p:sp>
          <p:nvSpPr>
            <p:cNvPr id="9228" name="文本框 16"/>
            <p:cNvSpPr txBox="1">
              <a:spLocks noChangeArrowheads="1"/>
            </p:cNvSpPr>
            <p:nvPr/>
          </p:nvSpPr>
          <p:spPr bwMode="auto">
            <a:xfrm>
              <a:off x="3995181" y="4093247"/>
              <a:ext cx="155829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垂直网络爬虫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229" name="矩形 17"/>
            <p:cNvSpPr>
              <a:spLocks noChangeArrowheads="1"/>
            </p:cNvSpPr>
            <p:nvPr/>
          </p:nvSpPr>
          <p:spPr bwMode="auto">
            <a:xfrm>
              <a:off x="3598303" y="4478057"/>
              <a:ext cx="2343150" cy="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针对特定领域主题进行爬取，比如专门爬取小说目录以及章节的垂直爬虫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6981825" y="2157413"/>
            <a:ext cx="1209675" cy="1209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5000" b="1" noProof="1"/>
              <a:t>3</a:t>
            </a:r>
            <a:endParaRPr lang="zh-CN" altLang="en-US" sz="5000" b="1" noProof="1"/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6407150" y="3773488"/>
            <a:ext cx="2357438" cy="1078865"/>
            <a:chOff x="6408578" y="4093247"/>
            <a:chExt cx="2357120" cy="1078865"/>
          </a:xfrm>
        </p:grpSpPr>
        <p:sp>
          <p:nvSpPr>
            <p:cNvPr id="9232" name="文本框 19"/>
            <p:cNvSpPr txBox="1">
              <a:spLocks noChangeArrowheads="1"/>
            </p:cNvSpPr>
            <p:nvPr/>
          </p:nvSpPr>
          <p:spPr bwMode="auto">
            <a:xfrm>
              <a:off x="6807463" y="4093247"/>
              <a:ext cx="155808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增量网络爬虫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233" name="矩形 20"/>
            <p:cNvSpPr>
              <a:spLocks noChangeArrowheads="1"/>
            </p:cNvSpPr>
            <p:nvPr/>
          </p:nvSpPr>
          <p:spPr bwMode="auto">
            <a:xfrm>
              <a:off x="6408578" y="4478057"/>
              <a:ext cx="2357120" cy="694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对已经抓取的网页进行实时更新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9794875" y="2157413"/>
            <a:ext cx="1208088" cy="1209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5000" b="1" noProof="1"/>
              <a:t>4</a:t>
            </a:r>
            <a:endParaRPr lang="zh-CN" altLang="en-US" sz="5000" b="1" noProof="1"/>
          </a:p>
        </p:txBody>
      </p:sp>
      <p:grpSp>
        <p:nvGrpSpPr>
          <p:cNvPr id="28" name="组合 27"/>
          <p:cNvGrpSpPr/>
          <p:nvPr/>
        </p:nvGrpSpPr>
        <p:grpSpPr bwMode="auto">
          <a:xfrm>
            <a:off x="9239250" y="3773488"/>
            <a:ext cx="2317750" cy="1078865"/>
            <a:chOff x="9239174" y="4093247"/>
            <a:chExt cx="2317750" cy="1078865"/>
          </a:xfrm>
        </p:grpSpPr>
        <p:sp>
          <p:nvSpPr>
            <p:cNvPr id="9236" name="文本框 22"/>
            <p:cNvSpPr txBox="1">
              <a:spLocks noChangeArrowheads="1"/>
            </p:cNvSpPr>
            <p:nvPr/>
          </p:nvSpPr>
          <p:spPr bwMode="auto">
            <a:xfrm>
              <a:off x="9619542" y="4093247"/>
              <a:ext cx="155829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深度网络爬虫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237" name="矩形 23"/>
            <p:cNvSpPr>
              <a:spLocks noChangeArrowheads="1"/>
            </p:cNvSpPr>
            <p:nvPr/>
          </p:nvSpPr>
          <p:spPr bwMode="auto">
            <a:xfrm>
              <a:off x="9239174" y="4478057"/>
              <a:ext cx="2317750" cy="694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爬取一些需要用户提交关键词才能获得的 Web 页面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5112544" y="285750"/>
            <a:ext cx="19653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爬虫的目标对象</a:t>
            </a:r>
            <a:endParaRPr lang="zh-CN" altLang="en-US" sz="20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16275" y="989965"/>
            <a:ext cx="575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文字、图片、视频、任何结构化</a:t>
            </a:r>
            <a:r>
              <a:rPr lang="en-US" altLang="zh-CN"/>
              <a:t>/</a:t>
            </a:r>
            <a:r>
              <a:rPr lang="zh-CN" altLang="en-US"/>
              <a:t>非结构化的数据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bldLvl="0" animBg="1"/>
      <p:bldP spid="39" grpId="0" animBg="1"/>
      <p:bldP spid="39" grpId="1" bldLvl="0" animBg="1"/>
      <p:bldP spid="38" grpId="0" animBg="1"/>
      <p:bldP spid="38" grpId="1" bldLvl="0" animBg="1"/>
      <p:bldP spid="37" grpId="0" animBg="1"/>
      <p:bldP spid="37" grpId="1" bldLvl="0" animBg="1"/>
      <p:bldP spid="13" grpId="0" bldLvl="0" animBg="1"/>
      <p:bldP spid="16" grpId="0" bldLvl="0" animBg="1"/>
      <p:bldP spid="19" grpId="0" bldLvl="0" animBg="1"/>
      <p:bldP spid="22" grpId="0" bldLvl="0" animBg="1"/>
      <p:bldP spid="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420077" y="1276350"/>
            <a:ext cx="29317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一个简单的网页爬虫</a:t>
            </a:r>
            <a:endParaRPr lang="zh-CN" altLang="en-US" sz="24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Title 20"/>
          <p:cNvSpPr txBox="1">
            <a:spLocks noChangeArrowheads="1"/>
          </p:cNvSpPr>
          <p:nvPr/>
        </p:nvSpPr>
        <p:spPr bwMode="auto">
          <a:xfrm>
            <a:off x="3020695" y="2326640"/>
            <a:ext cx="9420225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3581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>
              <a:tabLst>
                <a:tab pos="3581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>
              <a:tabLst>
                <a:tab pos="3581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>
              <a:tabLst>
                <a:tab pos="3581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>
              <a:tabLst>
                <a:tab pos="3581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581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581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581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581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just" eaLnBrk="1" latinLnBrk="0" hangingPunct="1">
              <a:lnSpc>
                <a:spcPct val="220000"/>
              </a:lnSpc>
              <a:tabLst>
                <a:tab pos="3581400" algn="l"/>
                <a:tab pos="3581400" algn="l"/>
                <a:tab pos="3581400" algn="l"/>
              </a:tabLst>
            </a:pPr>
            <a:r>
              <a:rPr lang="en-US" sz="1600" b="1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1.  </a:t>
            </a:r>
            <a:r>
              <a:rPr lang="zh-CN" altLang="en-US" sz="1600" b="1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发起请求</a:t>
            </a:r>
            <a:r>
              <a:rPr lang="zh-CN" altLang="en-US" sz="1600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：通过</a:t>
            </a:r>
            <a:r>
              <a:rPr lang="en-US" altLang="zh-CN" sz="1600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request</a:t>
            </a:r>
            <a:r>
              <a:rPr lang="zh-CN" altLang="en-US" sz="1600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模拟请求网页资源；</a:t>
            </a:r>
            <a:endParaRPr lang="zh-CN" altLang="en-US" sz="1600">
              <a:solidFill>
                <a:srgbClr val="595959"/>
              </a:solidFill>
              <a:latin typeface="+mj-ea"/>
              <a:ea typeface="微软雅黑" panose="020B0503020204020204" pitchFamily="34" charset="-122"/>
              <a:sym typeface="宋体" pitchFamily="2" charset="-122"/>
            </a:endParaRPr>
          </a:p>
          <a:p>
            <a:pPr algn="just" eaLnBrk="1" latinLnBrk="0" hangingPunct="1">
              <a:lnSpc>
                <a:spcPct val="220000"/>
              </a:lnSpc>
              <a:tabLst>
                <a:tab pos="3581400" algn="l"/>
                <a:tab pos="3581400" algn="l"/>
                <a:tab pos="3581400" algn="l"/>
              </a:tabLst>
            </a:pPr>
            <a:r>
              <a:rPr lang="en-US" altLang="zh-CN" sz="1600" b="1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2.  </a:t>
            </a:r>
            <a:r>
              <a:rPr lang="zh-CN" altLang="en-US" sz="1600" b="1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获取响应内容：</a:t>
            </a:r>
            <a:r>
              <a:rPr lang="zh-CN" altLang="en-US" sz="1600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得到服务器响应，获取网页内容，如：</a:t>
            </a:r>
            <a:endParaRPr lang="zh-CN" altLang="en-US" sz="1600">
              <a:solidFill>
                <a:srgbClr val="595959"/>
              </a:solidFill>
              <a:latin typeface="+mj-ea"/>
              <a:ea typeface="微软雅黑" panose="020B0503020204020204" pitchFamily="34" charset="-122"/>
              <a:sym typeface="宋体" pitchFamily="2" charset="-122"/>
            </a:endParaRPr>
          </a:p>
          <a:p>
            <a:pPr algn="just" eaLnBrk="1" latinLnBrk="0" hangingPunct="1">
              <a:lnSpc>
                <a:spcPct val="220000"/>
              </a:lnSpc>
              <a:tabLst>
                <a:tab pos="3581400" algn="l"/>
                <a:tab pos="3581400" algn="l"/>
                <a:tab pos="3581400" algn="l"/>
              </a:tabLst>
            </a:pPr>
            <a:r>
              <a:rPr lang="zh-CN" altLang="en-US" sz="1600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HTML，json字符串，二进制数据（图片或者视频）；</a:t>
            </a:r>
            <a:endParaRPr lang="zh-CN" altLang="en-US" sz="1600">
              <a:solidFill>
                <a:srgbClr val="595959"/>
              </a:solidFill>
              <a:latin typeface="+mj-ea"/>
              <a:ea typeface="微软雅黑" panose="020B0503020204020204" pitchFamily="34" charset="-122"/>
              <a:sym typeface="宋体" pitchFamily="2" charset="-122"/>
            </a:endParaRPr>
          </a:p>
          <a:p>
            <a:pPr algn="just" eaLnBrk="1" latinLnBrk="0" hangingPunct="1">
              <a:lnSpc>
                <a:spcPct val="220000"/>
              </a:lnSpc>
              <a:tabLst>
                <a:tab pos="3581400" algn="l"/>
                <a:tab pos="3581400" algn="l"/>
                <a:tab pos="3581400" algn="l"/>
              </a:tabLst>
            </a:pPr>
            <a:r>
              <a:rPr lang="en-US" altLang="zh-CN" sz="1600" b="1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3.  </a:t>
            </a:r>
            <a:r>
              <a:rPr lang="zh-CN" altLang="en-US" sz="1600" b="1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解析内容：</a:t>
            </a:r>
            <a:r>
              <a:rPr lang="zh-CN" altLang="en-US" sz="1600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 对获取的响应内容进行解析，解析方法有</a:t>
            </a:r>
            <a:endParaRPr lang="zh-CN" altLang="en-US" sz="1600">
              <a:solidFill>
                <a:srgbClr val="595959"/>
              </a:solidFill>
              <a:latin typeface="+mj-ea"/>
              <a:ea typeface="微软雅黑" panose="020B0503020204020204" pitchFamily="34" charset="-122"/>
              <a:sym typeface="宋体" pitchFamily="2" charset="-122"/>
            </a:endParaRPr>
          </a:p>
          <a:p>
            <a:pPr algn="just" eaLnBrk="1" latinLnBrk="0" hangingPunct="1">
              <a:lnSpc>
                <a:spcPct val="220000"/>
              </a:lnSpc>
              <a:tabLst>
                <a:tab pos="3581400" algn="l"/>
                <a:tab pos="3581400" algn="l"/>
                <a:tab pos="3581400" algn="l"/>
              </a:tabLst>
            </a:pPr>
            <a:r>
              <a:rPr lang="zh-CN" altLang="en-US" sz="1600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正则表达式、json、bs4、xpath...；</a:t>
            </a:r>
            <a:endParaRPr lang="zh-CN" altLang="en-US" sz="1600">
              <a:solidFill>
                <a:srgbClr val="595959"/>
              </a:solidFill>
              <a:latin typeface="+mj-ea"/>
              <a:ea typeface="微软雅黑" panose="020B0503020204020204" pitchFamily="34" charset="-122"/>
              <a:sym typeface="宋体" pitchFamily="2" charset="-122"/>
            </a:endParaRPr>
          </a:p>
          <a:p>
            <a:pPr algn="just" eaLnBrk="1" latinLnBrk="0" hangingPunct="1">
              <a:lnSpc>
                <a:spcPct val="220000"/>
              </a:lnSpc>
              <a:tabLst>
                <a:tab pos="3581400" algn="l"/>
                <a:tab pos="3581400" algn="l"/>
                <a:tab pos="3581400" algn="l"/>
              </a:tabLst>
            </a:pPr>
            <a:r>
              <a:rPr lang="en-US" altLang="zh-CN" sz="1600" b="1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4. </a:t>
            </a:r>
            <a:r>
              <a:rPr lang="zh-CN" altLang="en-US" sz="1600" b="1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保存数据：</a:t>
            </a:r>
            <a:r>
              <a:rPr lang="zh-CN" altLang="en-US" sz="1600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对解析后的数据做预处理后进行持久化操作，保存形式为：</a:t>
            </a:r>
            <a:endParaRPr lang="zh-CN" altLang="en-US" sz="1600">
              <a:solidFill>
                <a:srgbClr val="595959"/>
              </a:solidFill>
              <a:latin typeface="+mj-ea"/>
              <a:ea typeface="微软雅黑" panose="020B0503020204020204" pitchFamily="34" charset="-122"/>
              <a:sym typeface="宋体" pitchFamily="2" charset="-122"/>
            </a:endParaRPr>
          </a:p>
          <a:p>
            <a:pPr algn="just" eaLnBrk="1" latinLnBrk="0" hangingPunct="1">
              <a:lnSpc>
                <a:spcPct val="220000"/>
              </a:lnSpc>
              <a:tabLst>
                <a:tab pos="3581400" algn="l"/>
                <a:tab pos="3581400" algn="l"/>
                <a:tab pos="3581400" algn="l"/>
              </a:tabLst>
            </a:pPr>
            <a:r>
              <a:rPr lang="zh-CN" altLang="en-US" sz="1600">
                <a:solidFill>
                  <a:srgbClr val="595959"/>
                </a:solidFill>
                <a:latin typeface="+mj-ea"/>
                <a:ea typeface="微软雅黑" panose="020B0503020204020204" pitchFamily="34" charset="-122"/>
                <a:sym typeface="宋体" pitchFamily="2" charset="-122"/>
              </a:rPr>
              <a:t>文本、表格、数据库...</a:t>
            </a:r>
            <a:endParaRPr lang="zh-CN" altLang="en-US" sz="1600">
              <a:solidFill>
                <a:srgbClr val="595959"/>
              </a:solidFill>
              <a:latin typeface="+mj-ea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3669030" y="1736725"/>
            <a:ext cx="443420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600" b="1">
                <a:solidFill>
                  <a:srgbClr val="595959"/>
                </a:solidFill>
                <a:sym typeface="Calibri" panose="020F0502020204030204" pitchFamily="34" charset="0"/>
              </a:rPr>
              <a:t>A simple web crawlezr</a:t>
            </a:r>
            <a:endParaRPr lang="en-US" altLang="zh-CN" sz="1600" b="1">
              <a:solidFill>
                <a:srgbClr val="595959"/>
              </a:solidFill>
              <a:sym typeface="Calibri" panose="020F0502020204030204" pitchFamily="34" charset="0"/>
            </a:endParaRPr>
          </a:p>
        </p:txBody>
      </p:sp>
      <p:pic>
        <p:nvPicPr>
          <p:cNvPr id="2" name="图片 1" descr="/Users/authorcai/Downloads/pptpics/爬虫图.jpeg爬虫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688705" y="215900"/>
            <a:ext cx="3216275" cy="2110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/>
          <p:nvPr/>
        </p:nvSpPr>
        <p:spPr>
          <a:xfrm>
            <a:off x="-12700" y="4375785"/>
            <a:ext cx="12217400" cy="24384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矩形 4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/>
          <p:nvPr/>
        </p:nvSpPr>
        <p:spPr>
          <a:xfrm>
            <a:off x="898525" y="1143000"/>
            <a:ext cx="2698750" cy="25003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2400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如何编写爬虫</a:t>
            </a:r>
            <a:endParaRPr lang="zh-CN" altLang="en-US" sz="24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latinLnBrk="0" hangingPunct="1">
              <a:lnSpc>
                <a:spcPct val="170000"/>
              </a:lnSpc>
            </a:pPr>
            <a:r>
              <a:rPr lang="en-US" altLang="zh-CN" sz="16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明确目标</a:t>
            </a:r>
            <a:endParaRPr lang="zh-CN" altLang="en-US" sz="16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latinLnBrk="0" hangingPunct="1">
              <a:lnSpc>
                <a:spcPct val="170000"/>
              </a:lnSpc>
            </a:pPr>
            <a:r>
              <a:rPr lang="en-US" altLang="zh-CN" sz="16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制作爬虫</a:t>
            </a:r>
            <a:endParaRPr lang="zh-CN" altLang="en-US" sz="16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latinLnBrk="0" hangingPunct="1">
              <a:lnSpc>
                <a:spcPct val="170000"/>
              </a:lnSpc>
            </a:pPr>
            <a:r>
              <a:rPr lang="en-US" altLang="zh-CN" sz="16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存储内容</a:t>
            </a:r>
            <a:endParaRPr lang="zh-CN" altLang="en-US" sz="2400" b="1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/>
            <a:endParaRPr lang="zh-CN" altLang="en-US" sz="12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CxnSpPr/>
          <p:nvPr/>
        </p:nvCxnSpPr>
        <p:spPr>
          <a:xfrm>
            <a:off x="4511675" y="1790700"/>
            <a:ext cx="0" cy="170656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4706938" y="1768475"/>
            <a:ext cx="3011487" cy="260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基本的HTML知识，用于目标信息提取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基本的JS知识，js可异步加载HTML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基本的CSS Selector、、Xpath、正则表达式，用于提取数据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HTTP协议，用于解决反爬虫措施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charset="0"/>
              <a:buChar char=""/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基本的数据库操作知识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4089400" y="1143000"/>
            <a:ext cx="26504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爬虫要求具备的知识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CxnSpPr/>
          <p:nvPr/>
        </p:nvCxnSpPr>
        <p:spPr>
          <a:xfrm>
            <a:off x="8094663" y="1768475"/>
            <a:ext cx="0" cy="17049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8350250" y="1790700"/>
            <a:ext cx="3709035" cy="170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网页请求：urllib库（内置），request（同步），aiohttp（异步）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分析并提取元素：CSS Selector，Xpath，bs4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数据持久化： MySQl、MongoDB...</a:t>
            </a:r>
            <a:endParaRPr lang="zh-CN" altLang="en-US" sz="1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 descr="e7d195523061f1c066b07af569392582e34b383e870941e45A9F265A01B343BAB71AA68CCD0631A7B7DE1272822047E4CBFC978F0A03706D738F6232142EC909A232ED66B5EC504804C64D3B242CD4B5FC2DA3AE84CA9B465C225B24ED0F6BE1C9F01A31FC114B1CE460667A0F96FEB01B7CD686B75F8231A79223F2FD5CDA837DB1C710F46EF6DCE6486984DC98502B"/>
          <p:cNvSpPr txBox="1">
            <a:spLocks noChangeArrowheads="1"/>
          </p:cNvSpPr>
          <p:nvPr/>
        </p:nvSpPr>
        <p:spPr bwMode="auto">
          <a:xfrm>
            <a:off x="7717155" y="1143000"/>
            <a:ext cx="26955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编程语言知识（</a:t>
            </a:r>
            <a:r>
              <a:rPr lang="en-US" altLang="zh-CN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python</a:t>
            </a:r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）</a:t>
            </a:r>
            <a:endParaRPr lang="zh-CN" altLang="en-US" sz="2000">
              <a:solidFill>
                <a:srgbClr val="3D3D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12" grpId="0"/>
      <p:bldP spid="13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2590800" y="1724025"/>
            <a:ext cx="3384550" cy="1474624"/>
            <a:chOff x="4189565" y="3504381"/>
            <a:chExt cx="3384793" cy="521468"/>
          </a:xfrm>
        </p:grpSpPr>
        <p:sp>
          <p:nvSpPr>
            <p:cNvPr id="8194" name="矩形 6"/>
            <p:cNvSpPr>
              <a:spLocks noChangeArrowheads="1"/>
            </p:cNvSpPr>
            <p:nvPr/>
          </p:nvSpPr>
          <p:spPr bwMode="auto">
            <a:xfrm>
              <a:off x="4189565" y="3504381"/>
              <a:ext cx="1558402" cy="130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观察目标类型</a:t>
              </a:r>
              <a:endPara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8195" name="矩形 7"/>
            <p:cNvSpPr>
              <a:spLocks noChangeArrowheads="1"/>
            </p:cNvSpPr>
            <p:nvPr/>
          </p:nvSpPr>
          <p:spPr bwMode="auto">
            <a:xfrm>
              <a:off x="4189565" y="3795906"/>
              <a:ext cx="3384793" cy="229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latinLnBrk="0" hangingPunct="1">
                <a:lnSpc>
                  <a:spcPct val="13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观察目标类型是属于文本、文档、图像、视频等或是它们的组合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8161655" y="1736725"/>
            <a:ext cx="3384550" cy="998862"/>
            <a:chOff x="4189565" y="3504381"/>
            <a:chExt cx="3384793" cy="458211"/>
          </a:xfrm>
        </p:grpSpPr>
        <p:sp>
          <p:nvSpPr>
            <p:cNvPr id="8197" name="矩形 9"/>
            <p:cNvSpPr>
              <a:spLocks noChangeArrowheads="1"/>
            </p:cNvSpPr>
            <p:nvPr/>
          </p:nvSpPr>
          <p:spPr bwMode="auto">
            <a:xfrm>
              <a:off x="4189565" y="3504381"/>
              <a:ext cx="2016905" cy="168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用哪个库模拟请求</a:t>
              </a:r>
              <a:endPara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8198" name="矩形 10"/>
            <p:cNvSpPr>
              <a:spLocks noChangeArrowheads="1"/>
            </p:cNvSpPr>
            <p:nvPr/>
          </p:nvSpPr>
          <p:spPr bwMode="auto">
            <a:xfrm>
              <a:off x="4189565" y="3782571"/>
              <a:ext cx="3384793" cy="180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用urllib、requests或其他库或工具</a:t>
              </a:r>
              <a:endPara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2590800" y="4397375"/>
            <a:ext cx="3384550" cy="1347517"/>
            <a:chOff x="4189565" y="3504381"/>
            <a:chExt cx="3384793" cy="647901"/>
          </a:xfrm>
        </p:grpSpPr>
        <p:sp>
          <p:nvSpPr>
            <p:cNvPr id="8200" name="矩形 12"/>
            <p:cNvSpPr>
              <a:spLocks noChangeArrowheads="1"/>
            </p:cNvSpPr>
            <p:nvPr/>
          </p:nvSpPr>
          <p:spPr bwMode="auto">
            <a:xfrm>
              <a:off x="4189565" y="3504381"/>
              <a:ext cx="1558402" cy="177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如何解析网页</a:t>
              </a:r>
              <a:endPara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8201" name="矩形 13"/>
            <p:cNvSpPr>
              <a:spLocks noChangeArrowheads="1"/>
            </p:cNvSpPr>
            <p:nvPr/>
          </p:nvSpPr>
          <p:spPr bwMode="auto">
            <a:xfrm>
              <a:off x="4189565" y="3797811"/>
              <a:ext cx="3384793" cy="354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解析目标使用正则表达式、CSS Selector、Xpath等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8161655" y="4397375"/>
            <a:ext cx="3384550" cy="1175250"/>
            <a:chOff x="4189565" y="3504381"/>
            <a:chExt cx="3384793" cy="453021"/>
          </a:xfrm>
        </p:grpSpPr>
        <p:sp>
          <p:nvSpPr>
            <p:cNvPr id="8203" name="矩形 15"/>
            <p:cNvSpPr>
              <a:spLocks noChangeArrowheads="1"/>
            </p:cNvSpPr>
            <p:nvPr/>
          </p:nvSpPr>
          <p:spPr bwMode="auto">
            <a:xfrm>
              <a:off x="4189565" y="3504381"/>
              <a:ext cx="1099899" cy="14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如何存储</a:t>
              </a:r>
              <a:endPara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04" name="矩形 16"/>
            <p:cNvSpPr>
              <a:spLocks noChangeArrowheads="1"/>
            </p:cNvSpPr>
            <p:nvPr/>
          </p:nvSpPr>
          <p:spPr bwMode="auto">
            <a:xfrm>
              <a:off x="4189565" y="3797811"/>
              <a:ext cx="3384793" cy="15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确定存储形式、存储容量</a:t>
              </a:r>
              <a:endParaRPr lang="zh-CN" altLang="en-US" sz="1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9" name="矩形: 圆角 18"/>
          <p:cNvSpPr/>
          <p:nvPr/>
        </p:nvSpPr>
        <p:spPr>
          <a:xfrm>
            <a:off x="6472555" y="1830705"/>
            <a:ext cx="1552575" cy="1552575"/>
          </a:xfrm>
          <a:prstGeom prst="roundRect">
            <a:avLst>
              <a:gd name="adj" fmla="val 825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4800" noProof="1">
                <a:solidFill>
                  <a:schemeClr val="bg1"/>
                </a:solidFill>
              </a:rPr>
              <a:t>2</a:t>
            </a:r>
            <a:endParaRPr lang="en-US" altLang="zh-CN" sz="4800" noProof="1">
              <a:solidFill>
                <a:schemeClr val="bg1"/>
              </a:solidFill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913130" y="1830705"/>
            <a:ext cx="1552575" cy="1552575"/>
          </a:xfrm>
          <a:prstGeom prst="roundRect">
            <a:avLst>
              <a:gd name="adj" fmla="val 8256"/>
            </a:avLst>
          </a:prstGeom>
          <a:solidFill>
            <a:srgbClr val="DC2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4800" noProof="1">
                <a:solidFill>
                  <a:schemeClr val="bg1"/>
                </a:solidFill>
              </a:rPr>
              <a:t>1</a:t>
            </a:r>
            <a:endParaRPr lang="en-US" altLang="zh-CN" sz="4800" noProof="1">
              <a:solidFill>
                <a:schemeClr val="bg1"/>
              </a:solidFill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472555" y="4443730"/>
            <a:ext cx="1552575" cy="1552575"/>
          </a:xfrm>
          <a:prstGeom prst="roundRect">
            <a:avLst>
              <a:gd name="adj" fmla="val 8256"/>
            </a:avLst>
          </a:prstGeom>
          <a:solidFill>
            <a:srgbClr val="DC2F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4800" noProof="1">
                <a:solidFill>
                  <a:schemeClr val="bg1"/>
                </a:solidFill>
              </a:rPr>
              <a:t>4</a:t>
            </a:r>
            <a:endParaRPr lang="en-US" altLang="zh-CN" sz="4800" noProof="1">
              <a:solidFill>
                <a:schemeClr val="bg1"/>
              </a:solidFill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913130" y="4443730"/>
            <a:ext cx="1552575" cy="1552575"/>
          </a:xfrm>
          <a:prstGeom prst="roundRect">
            <a:avLst>
              <a:gd name="adj" fmla="val 825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4800" noProof="1">
                <a:solidFill>
                  <a:schemeClr val="bg1"/>
                </a:solidFill>
              </a:rPr>
              <a:t>3</a:t>
            </a:r>
            <a:endParaRPr lang="en-US" altLang="zh-CN" sz="4800" noProof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223226" y="651510"/>
            <a:ext cx="37452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面对目标网页需要思考</a:t>
            </a:r>
            <a:endParaRPr lang="zh-CN" altLang="en-US" sz="28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661670" y="1773555"/>
            <a:ext cx="11026775" cy="4210050"/>
            <a:chOff x="1042" y="2793"/>
            <a:chExt cx="17365" cy="6630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35" name="矩形 34"/>
            <p:cNvSpPr/>
            <p:nvPr/>
          </p:nvSpPr>
          <p:spPr>
            <a:xfrm>
              <a:off x="14343" y="2793"/>
              <a:ext cx="4065" cy="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4" name="矩形 33"/>
            <p:cNvSpPr/>
            <p:nvPr/>
          </p:nvSpPr>
          <p:spPr>
            <a:xfrm>
              <a:off x="9915" y="2793"/>
              <a:ext cx="4065" cy="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3" name="矩形 32"/>
            <p:cNvSpPr/>
            <p:nvPr/>
          </p:nvSpPr>
          <p:spPr>
            <a:xfrm>
              <a:off x="5486" y="2793"/>
              <a:ext cx="4065" cy="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" name="矩形 5"/>
            <p:cNvSpPr/>
            <p:nvPr/>
          </p:nvSpPr>
          <p:spPr>
            <a:xfrm>
              <a:off x="1042" y="2793"/>
              <a:ext cx="4065" cy="6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sp>
        <p:nvSpPr>
          <p:cNvPr id="40" name="矩形 39"/>
          <p:cNvSpPr/>
          <p:nvPr/>
        </p:nvSpPr>
        <p:spPr>
          <a:xfrm>
            <a:off x="9107488" y="1773238"/>
            <a:ext cx="2582862" cy="421163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rgbClr val="DC2F2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9" name="矩形 38"/>
          <p:cNvSpPr/>
          <p:nvPr/>
        </p:nvSpPr>
        <p:spPr>
          <a:xfrm>
            <a:off x="6296025" y="1773238"/>
            <a:ext cx="2581275" cy="42100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rgbClr val="DC2F2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8" name="矩形 37"/>
          <p:cNvSpPr/>
          <p:nvPr/>
        </p:nvSpPr>
        <p:spPr>
          <a:xfrm>
            <a:off x="3482975" y="1773238"/>
            <a:ext cx="2582863" cy="42100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rgbClr val="DC2F2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7" name="矩形 36"/>
          <p:cNvSpPr/>
          <p:nvPr/>
        </p:nvSpPr>
        <p:spPr>
          <a:xfrm>
            <a:off x="661988" y="1765300"/>
            <a:ext cx="2581275" cy="42100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rgbClr val="DC2F2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3" name="矩形 12"/>
          <p:cNvSpPr/>
          <p:nvPr/>
        </p:nvSpPr>
        <p:spPr>
          <a:xfrm>
            <a:off x="1347788" y="2157413"/>
            <a:ext cx="1209675" cy="1209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5000" b="1" noProof="1"/>
              <a:t>1</a:t>
            </a:r>
            <a:endParaRPr lang="zh-CN" altLang="en-US" sz="5000" b="1" noProof="1"/>
          </a:p>
        </p:txBody>
      </p:sp>
      <p:grpSp>
        <p:nvGrpSpPr>
          <p:cNvPr id="25" name="组合 24"/>
          <p:cNvGrpSpPr/>
          <p:nvPr/>
        </p:nvGrpSpPr>
        <p:grpSpPr bwMode="auto">
          <a:xfrm>
            <a:off x="777875" y="3773488"/>
            <a:ext cx="2347913" cy="1379855"/>
            <a:chOff x="779138" y="4093247"/>
            <a:chExt cx="2347595" cy="1379855"/>
          </a:xfrm>
        </p:grpSpPr>
        <p:sp>
          <p:nvSpPr>
            <p:cNvPr id="9224" name="文本框 13"/>
            <p:cNvSpPr txBox="1">
              <a:spLocks noChangeArrowheads="1"/>
            </p:cNvSpPr>
            <p:nvPr/>
          </p:nvSpPr>
          <p:spPr bwMode="auto">
            <a:xfrm>
              <a:off x="1173577" y="4093247"/>
              <a:ext cx="1558079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单页面单目标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25" name="矩形 14"/>
            <p:cNvSpPr>
              <a:spLocks noChangeArrowheads="1"/>
            </p:cNvSpPr>
            <p:nvPr/>
          </p:nvSpPr>
          <p:spPr bwMode="auto">
            <a:xfrm>
              <a:off x="779138" y="4478057"/>
              <a:ext cx="2347595" cy="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爬取单页页面资源，其中数据目标为单一类型（单一规则）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170363" y="2157413"/>
            <a:ext cx="1208087" cy="1209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5000" b="1" noProof="1"/>
              <a:t>2</a:t>
            </a:r>
            <a:endParaRPr lang="zh-CN" altLang="en-US" sz="5000" b="1" noProof="1"/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3602038" y="3773488"/>
            <a:ext cx="2343150" cy="1078865"/>
            <a:chOff x="3598303" y="4093247"/>
            <a:chExt cx="2343150" cy="1078865"/>
          </a:xfrm>
        </p:grpSpPr>
        <p:sp>
          <p:nvSpPr>
            <p:cNvPr id="9228" name="文本框 16"/>
            <p:cNvSpPr txBox="1">
              <a:spLocks noChangeArrowheads="1"/>
            </p:cNvSpPr>
            <p:nvPr/>
          </p:nvSpPr>
          <p:spPr bwMode="auto">
            <a:xfrm>
              <a:off x="3995197" y="4093247"/>
              <a:ext cx="155829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单页面多目标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9229" name="矩形 17"/>
            <p:cNvSpPr>
              <a:spLocks noChangeArrowheads="1"/>
            </p:cNvSpPr>
            <p:nvPr/>
          </p:nvSpPr>
          <p:spPr bwMode="auto">
            <a:xfrm>
              <a:off x="3598303" y="4478057"/>
              <a:ext cx="2343150" cy="694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爬取单页页面资源，其中数据目标为多类型（多规则）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6981825" y="2157413"/>
            <a:ext cx="1209675" cy="1209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5000" b="1" noProof="1"/>
              <a:t>3</a:t>
            </a:r>
            <a:endParaRPr lang="zh-CN" altLang="en-US" sz="5000" b="1" noProof="1"/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6407150" y="3773488"/>
            <a:ext cx="2357438" cy="1379855"/>
            <a:chOff x="6408578" y="4093247"/>
            <a:chExt cx="2357120" cy="1379855"/>
          </a:xfrm>
        </p:grpSpPr>
        <p:sp>
          <p:nvSpPr>
            <p:cNvPr id="9232" name="文本框 19"/>
            <p:cNvSpPr txBox="1">
              <a:spLocks noChangeArrowheads="1"/>
            </p:cNvSpPr>
            <p:nvPr/>
          </p:nvSpPr>
          <p:spPr bwMode="auto">
            <a:xfrm>
              <a:off x="6807465" y="4093247"/>
              <a:ext cx="155808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多页面单目标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9233" name="矩形 20"/>
            <p:cNvSpPr>
              <a:spLocks noChangeArrowheads="1"/>
            </p:cNvSpPr>
            <p:nvPr/>
          </p:nvSpPr>
          <p:spPr bwMode="auto">
            <a:xfrm>
              <a:off x="6408578" y="4478057"/>
              <a:ext cx="2357120" cy="9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爬取多个页面资源，其中数据目标为单一类型（单一规则）</a:t>
              </a: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9794875" y="2157413"/>
            <a:ext cx="1208088" cy="12096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en-US" altLang="zh-CN" sz="5000" b="1" noProof="1"/>
              <a:t>4</a:t>
            </a:r>
            <a:endParaRPr lang="zh-CN" altLang="en-US" sz="5000" b="1" noProof="1"/>
          </a:p>
        </p:txBody>
      </p:sp>
      <p:grpSp>
        <p:nvGrpSpPr>
          <p:cNvPr id="28" name="组合 27"/>
          <p:cNvGrpSpPr/>
          <p:nvPr/>
        </p:nvGrpSpPr>
        <p:grpSpPr bwMode="auto">
          <a:xfrm>
            <a:off x="9239250" y="3773488"/>
            <a:ext cx="2317750" cy="1078865"/>
            <a:chOff x="9239174" y="4093247"/>
            <a:chExt cx="2317750" cy="1078865"/>
          </a:xfrm>
        </p:grpSpPr>
        <p:sp>
          <p:nvSpPr>
            <p:cNvPr id="9236" name="文本框 22"/>
            <p:cNvSpPr txBox="1">
              <a:spLocks noChangeArrowheads="1"/>
            </p:cNvSpPr>
            <p:nvPr/>
          </p:nvSpPr>
          <p:spPr bwMode="auto">
            <a:xfrm>
              <a:off x="9619546" y="4093247"/>
              <a:ext cx="155829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多页面多目标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endParaRPr>
            </a:p>
          </p:txBody>
        </p:sp>
        <p:sp>
          <p:nvSpPr>
            <p:cNvPr id="9237" name="矩形 23"/>
            <p:cNvSpPr>
              <a:spLocks noChangeArrowheads="1"/>
            </p:cNvSpPr>
            <p:nvPr/>
          </p:nvSpPr>
          <p:spPr bwMode="auto">
            <a:xfrm>
              <a:off x="9239174" y="4478057"/>
              <a:ext cx="2317750" cy="694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itchFamily="2" charset="-122"/>
                </a:rPr>
                <a:t>爬取多个页面资源，其中数据目标为多类型（多规则）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935696" y="570230"/>
            <a:ext cx="23202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8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目标网页类型</a:t>
            </a:r>
            <a:endParaRPr lang="zh-CN" altLang="en-US" sz="28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bldLvl="0" animBg="1"/>
      <p:bldP spid="39" grpId="0" animBg="1"/>
      <p:bldP spid="39" grpId="1" bldLvl="0" animBg="1"/>
      <p:bldP spid="38" grpId="0" animBg="1"/>
      <p:bldP spid="38" grpId="1" bldLvl="0" animBg="1"/>
      <p:bldP spid="37" grpId="0" animBg="1"/>
      <p:bldP spid="37" grpId="1" bldLvl="0" animBg="1"/>
      <p:bldP spid="13" grpId="0" bldLvl="0" animBg="1"/>
      <p:bldP spid="16" grpId="0" bldLvl="0" animBg="1"/>
      <p:bldP spid="19" grpId="0" bldLvl="0" animBg="1"/>
      <p:bldP spid="22" grpId="0" bldLvl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6350" y="1136650"/>
            <a:ext cx="12204700" cy="45847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8" name="矩形 17"/>
          <p:cNvSpPr/>
          <p:nvPr/>
        </p:nvSpPr>
        <p:spPr>
          <a:xfrm>
            <a:off x="8851900" y="1136650"/>
            <a:ext cx="2479675" cy="4584700"/>
          </a:xfrm>
          <a:prstGeom prst="rect">
            <a:avLst/>
          </a:prstGeom>
          <a:solidFill>
            <a:srgbClr val="DC2F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8905875" y="1473200"/>
            <a:ext cx="177641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en-US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029700" y="2038350"/>
            <a:ext cx="12255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8945563" y="2081213"/>
            <a:ext cx="2327275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如何编写爬虫代码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8947150" y="2780665"/>
            <a:ext cx="2384425" cy="129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编程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语言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Java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python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php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c#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c/c++ .....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40000"/>
              </a:lnSpc>
            </a:pP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947150" y="3836035"/>
            <a:ext cx="2384425" cy="220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>
              <a:lnSpc>
                <a:spcPct val="140000"/>
              </a:lnSpc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爬虫框架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Apache Nutch2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scrapy	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phpspider	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DotnetSpider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itchFamily="2" charset="-122"/>
              </a:rPr>
              <a:t>......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  <a:p>
            <a:pPr>
              <a:lnSpc>
                <a:spcPct val="140000"/>
              </a:lnSpc>
            </a:pP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8" grpId="0" animBg="1"/>
      <p:bldP spid="18" grpId="1" bldLvl="0" animBg="1"/>
      <p:bldP spid="6" grpId="0"/>
      <p:bldP spid="8" grpId="0"/>
      <p:bldP spid="9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4841</Words>
  <Application>WPS 演示</Application>
  <PresentationFormat>宽屏</PresentationFormat>
  <Paragraphs>452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方正书宋_GBK</vt:lpstr>
      <vt:lpstr>Wingdings</vt:lpstr>
      <vt:lpstr>Calibri</vt:lpstr>
      <vt:lpstr>宋体</vt:lpstr>
      <vt:lpstr>Calibri Light</vt:lpstr>
      <vt:lpstr>微软雅黑</vt:lpstr>
      <vt:lpstr>Wingdings</vt:lpstr>
      <vt:lpstr>Helvetica Neue</vt:lpstr>
      <vt:lpstr>汉仪旗黑KW</vt:lpstr>
      <vt:lpstr>宋体</vt:lpstr>
      <vt:lpstr>Arial Unicode MS</vt:lpstr>
      <vt:lpstr>汉仪书宋二KW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authorcai</cp:lastModifiedBy>
  <cp:revision>21</cp:revision>
  <dcterms:created xsi:type="dcterms:W3CDTF">2019-11-07T12:15:43Z</dcterms:created>
  <dcterms:modified xsi:type="dcterms:W3CDTF">2019-11-07T12:15:43Z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